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61" r:id="rId5"/>
    <p:sldId id="318" r:id="rId6"/>
    <p:sldId id="343" r:id="rId7"/>
    <p:sldId id="341" r:id="rId8"/>
    <p:sldId id="332" r:id="rId9"/>
    <p:sldId id="263" r:id="rId10"/>
    <p:sldId id="454" r:id="rId11"/>
    <p:sldId id="453" r:id="rId12"/>
    <p:sldId id="322" r:id="rId13"/>
    <p:sldId id="316" r:id="rId14"/>
    <p:sldId id="303" r:id="rId15"/>
    <p:sldId id="729" r:id="rId16"/>
    <p:sldId id="310" r:id="rId17"/>
    <p:sldId id="1562" r:id="rId18"/>
    <p:sldId id="728" r:id="rId19"/>
    <p:sldId id="1561" r:id="rId20"/>
    <p:sldId id="305" r:id="rId21"/>
    <p:sldId id="376" r:id="rId22"/>
    <p:sldId id="342" r:id="rId23"/>
    <p:sldId id="334" r:id="rId24"/>
    <p:sldId id="344" r:id="rId25"/>
    <p:sldId id="346" r:id="rId26"/>
    <p:sldId id="34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33B190-9380-BF6A-93FF-714718AFF6C3}" name="Anam Raja" initials="AR" userId="S::anam.raja@kinship.org.uk::a686e0a2-667b-4a8b-a4f1-1171c931b29c" providerId="AD"/>
  <p188:author id="{7017A4EE-69DA-9597-048E-7E5E91052AD1}" name="Emma Wrafter" initials="" userId="S::emma.wrafter@kinship.org.uk::be0adbd9-636b-4627-b99d-c40463625cf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57DB1E-AFA6-825E-5FE6-756245E6B1B7}" v="1" dt="2026-07-15T13:08:50.585"/>
    <p1510:client id="{E14724BB-223C-4678-9354-8F4DD2115F1E}" v="239" dt="2026-07-14T12:32:21.3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o Tabusa" userId="S::ryo.tabusa@kinship.org.uk::5fd9b9c2-0dd6-4549-ba2f-a6574a131c36" providerId="AD" clId="Web-{5057DB1E-AFA6-825E-5FE6-756245E6B1B7}"/>
    <pc:docChg chg="delSld">
      <pc:chgData name="Ryo Tabusa" userId="S::ryo.tabusa@kinship.org.uk::5fd9b9c2-0dd6-4549-ba2f-a6574a131c36" providerId="AD" clId="Web-{5057DB1E-AFA6-825E-5FE6-756245E6B1B7}" dt="2026-07-15T13:08:50.585" v="0"/>
      <pc:docMkLst>
        <pc:docMk/>
      </pc:docMkLst>
      <pc:sldChg chg="del">
        <pc:chgData name="Ryo Tabusa" userId="S::ryo.tabusa@kinship.org.uk::5fd9b9c2-0dd6-4549-ba2f-a6574a131c36" providerId="AD" clId="Web-{5057DB1E-AFA6-825E-5FE6-756245E6B1B7}" dt="2026-07-15T13:08:50.585" v="0"/>
        <pc:sldMkLst>
          <pc:docMk/>
          <pc:sldMk cId="196880384" sldId="345"/>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svg"/><Relationship Id="rId1" Type="http://schemas.openxmlformats.org/officeDocument/2006/relationships/image" Target="../media/image48.svg"/><Relationship Id="rId4" Type="http://schemas.openxmlformats.org/officeDocument/2006/relationships/image" Target="../media/image5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svg"/><Relationship Id="rId1" Type="http://schemas.openxmlformats.org/officeDocument/2006/relationships/image" Target="../media/image48.svg"/><Relationship Id="rId4" Type="http://schemas.openxmlformats.org/officeDocument/2006/relationships/image" Target="../media/image5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350A18-6EEC-4209-BBC3-6C21A3C3B2EF}"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19F1E01A-D0FF-4884-AC39-06C5063F390A}">
      <dgm:prSet/>
      <dgm:spPr/>
      <dgm:t>
        <a:bodyPr/>
        <a:lstStyle/>
        <a:p>
          <a:r>
            <a:rPr lang="en-AU" b="1"/>
            <a:t>Appropriateness for progression to a full trial informed by all strands </a:t>
          </a:r>
          <a:endParaRPr lang="en-US"/>
        </a:p>
      </dgm:t>
    </dgm:pt>
    <dgm:pt modelId="{E6891497-2BA5-42C0-BD19-8B009C038FE7}" type="parTrans" cxnId="{61A91BDF-9DD5-4DAB-97D0-4F39E2FA4EA2}">
      <dgm:prSet/>
      <dgm:spPr/>
      <dgm:t>
        <a:bodyPr/>
        <a:lstStyle/>
        <a:p>
          <a:endParaRPr lang="en-US"/>
        </a:p>
      </dgm:t>
    </dgm:pt>
    <dgm:pt modelId="{40116577-0ADD-494D-A45E-C13B7EF9A807}" type="sibTrans" cxnId="{61A91BDF-9DD5-4DAB-97D0-4F39E2FA4EA2}">
      <dgm:prSet/>
      <dgm:spPr/>
      <dgm:t>
        <a:bodyPr/>
        <a:lstStyle/>
        <a:p>
          <a:endParaRPr lang="en-US"/>
        </a:p>
      </dgm:t>
    </dgm:pt>
    <dgm:pt modelId="{30F1C7FF-0809-4ABA-989A-24F83F6817D2}">
      <dgm:prSet/>
      <dgm:spPr/>
      <dgm:t>
        <a:bodyPr/>
        <a:lstStyle/>
        <a:p>
          <a:r>
            <a:rPr lang="en-AU" b="1"/>
            <a:t>Immediate funding for delivery in four LAs, supporting 200 families </a:t>
          </a:r>
          <a:endParaRPr lang="en-US"/>
        </a:p>
      </dgm:t>
    </dgm:pt>
    <dgm:pt modelId="{2670AB13-82E4-4C7D-A2DC-A0B1818E730D}" type="parTrans" cxnId="{488DDC2A-040A-4F74-9085-B4D5789496C0}">
      <dgm:prSet/>
      <dgm:spPr/>
      <dgm:t>
        <a:bodyPr/>
        <a:lstStyle/>
        <a:p>
          <a:endParaRPr lang="en-US"/>
        </a:p>
      </dgm:t>
    </dgm:pt>
    <dgm:pt modelId="{6F42E054-1170-47B3-A262-8D7888CA4743}" type="sibTrans" cxnId="{488DDC2A-040A-4F74-9085-B4D5789496C0}">
      <dgm:prSet/>
      <dgm:spPr/>
      <dgm:t>
        <a:bodyPr/>
        <a:lstStyle/>
        <a:p>
          <a:endParaRPr lang="en-US"/>
        </a:p>
      </dgm:t>
    </dgm:pt>
    <dgm:pt modelId="{486C6442-E0C3-427E-B63A-AE9CF4451701}">
      <dgm:prSet/>
      <dgm:spPr/>
      <dgm:t>
        <a:bodyPr/>
        <a:lstStyle/>
        <a:p>
          <a:r>
            <a:rPr lang="en-AU" b="1"/>
            <a:t>Generating evidence for kinship navigator programmes in the UK context </a:t>
          </a:r>
          <a:endParaRPr lang="en-US"/>
        </a:p>
      </dgm:t>
    </dgm:pt>
    <dgm:pt modelId="{08D484EA-1AA2-4704-8717-D5818101681D}" type="parTrans" cxnId="{6AF7284F-44B5-4BC1-B095-C61078B01933}">
      <dgm:prSet/>
      <dgm:spPr/>
      <dgm:t>
        <a:bodyPr/>
        <a:lstStyle/>
        <a:p>
          <a:endParaRPr lang="en-US"/>
        </a:p>
      </dgm:t>
    </dgm:pt>
    <dgm:pt modelId="{FD482354-DA75-4F97-AA06-6C87DD8B3568}" type="sibTrans" cxnId="{6AF7284F-44B5-4BC1-B095-C61078B01933}">
      <dgm:prSet/>
      <dgm:spPr/>
      <dgm:t>
        <a:bodyPr/>
        <a:lstStyle/>
        <a:p>
          <a:endParaRPr lang="en-US"/>
        </a:p>
      </dgm:t>
    </dgm:pt>
    <dgm:pt modelId="{3169ACC3-EC79-4EA4-AA4A-FFCB6BBD2058}">
      <dgm:prSet/>
      <dgm:spPr/>
      <dgm:t>
        <a:bodyPr/>
        <a:lstStyle/>
        <a:p>
          <a:r>
            <a:rPr lang="en-AU" b="1"/>
            <a:t>Additional work to explore best practice for engaging kinship carers from different backgrounds in services and research </a:t>
          </a:r>
          <a:endParaRPr lang="en-US"/>
        </a:p>
      </dgm:t>
    </dgm:pt>
    <dgm:pt modelId="{968DF679-A358-4BC6-80F4-2FFE9F0E43DE}" type="parTrans" cxnId="{B742B7BC-F053-430D-ABF6-858E3B00E176}">
      <dgm:prSet/>
      <dgm:spPr/>
      <dgm:t>
        <a:bodyPr/>
        <a:lstStyle/>
        <a:p>
          <a:endParaRPr lang="en-US"/>
        </a:p>
      </dgm:t>
    </dgm:pt>
    <dgm:pt modelId="{93D3F7D6-DAF6-411A-B622-445288635E8A}" type="sibTrans" cxnId="{B742B7BC-F053-430D-ABF6-858E3B00E176}">
      <dgm:prSet/>
      <dgm:spPr/>
      <dgm:t>
        <a:bodyPr/>
        <a:lstStyle/>
        <a:p>
          <a:endParaRPr lang="en-US"/>
        </a:p>
      </dgm:t>
    </dgm:pt>
    <dgm:pt modelId="{83411E32-A867-4FBE-BAF1-90C7EBF75D7E}" type="pres">
      <dgm:prSet presAssocID="{81350A18-6EEC-4209-BBC3-6C21A3C3B2EF}" presName="root" presStyleCnt="0">
        <dgm:presLayoutVars>
          <dgm:dir/>
          <dgm:resizeHandles val="exact"/>
        </dgm:presLayoutVars>
      </dgm:prSet>
      <dgm:spPr/>
    </dgm:pt>
    <dgm:pt modelId="{C6500E3B-7510-4200-BC43-2FB792042FC6}" type="pres">
      <dgm:prSet presAssocID="{81350A18-6EEC-4209-BBC3-6C21A3C3B2EF}" presName="container" presStyleCnt="0">
        <dgm:presLayoutVars>
          <dgm:dir/>
          <dgm:resizeHandles val="exact"/>
        </dgm:presLayoutVars>
      </dgm:prSet>
      <dgm:spPr/>
    </dgm:pt>
    <dgm:pt modelId="{E1988E51-77E5-4824-B078-C5AF7F1E671C}" type="pres">
      <dgm:prSet presAssocID="{19F1E01A-D0FF-4884-AC39-06C5063F390A}" presName="compNode" presStyleCnt="0"/>
      <dgm:spPr/>
    </dgm:pt>
    <dgm:pt modelId="{4C674436-380B-4F94-BF84-A7E2C72C7D07}" type="pres">
      <dgm:prSet presAssocID="{19F1E01A-D0FF-4884-AC39-06C5063F390A}" presName="iconBgRect" presStyleLbl="bgShp" presStyleIdx="0" presStyleCnt="4"/>
      <dgm:spPr/>
    </dgm:pt>
    <dgm:pt modelId="{1365E15A-6D62-4F84-BF6F-FDF59293DE4D}" type="pres">
      <dgm:prSet presAssocID="{19F1E01A-D0FF-4884-AC39-06C5063F390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ick"/>
        </a:ext>
      </dgm:extLst>
    </dgm:pt>
    <dgm:pt modelId="{B0999CBF-BCEC-4B44-B43D-F4008889051D}" type="pres">
      <dgm:prSet presAssocID="{19F1E01A-D0FF-4884-AC39-06C5063F390A}" presName="spaceRect" presStyleCnt="0"/>
      <dgm:spPr/>
    </dgm:pt>
    <dgm:pt modelId="{E6A7F935-87DF-43E3-83C4-4104DFB1136D}" type="pres">
      <dgm:prSet presAssocID="{19F1E01A-D0FF-4884-AC39-06C5063F390A}" presName="textRect" presStyleLbl="revTx" presStyleIdx="0" presStyleCnt="4">
        <dgm:presLayoutVars>
          <dgm:chMax val="1"/>
          <dgm:chPref val="1"/>
        </dgm:presLayoutVars>
      </dgm:prSet>
      <dgm:spPr/>
    </dgm:pt>
    <dgm:pt modelId="{C5DD0687-0494-4303-931F-C09AB2489A45}" type="pres">
      <dgm:prSet presAssocID="{40116577-0ADD-494D-A45E-C13B7EF9A807}" presName="sibTrans" presStyleLbl="sibTrans2D1" presStyleIdx="0" presStyleCnt="0"/>
      <dgm:spPr/>
    </dgm:pt>
    <dgm:pt modelId="{CEFE7FB9-9E83-4E4C-A618-A82E9BA77E37}" type="pres">
      <dgm:prSet presAssocID="{30F1C7FF-0809-4ABA-989A-24F83F6817D2}" presName="compNode" presStyleCnt="0"/>
      <dgm:spPr/>
    </dgm:pt>
    <dgm:pt modelId="{590D82E3-CBE4-4BC4-B0AD-FA99B6CD5B99}" type="pres">
      <dgm:prSet presAssocID="{30F1C7FF-0809-4ABA-989A-24F83F6817D2}" presName="iconBgRect" presStyleLbl="bgShp" presStyleIdx="1" presStyleCnt="4"/>
      <dgm:spPr/>
    </dgm:pt>
    <dgm:pt modelId="{35EBE050-E770-4092-B8D2-3F8F3A473B65}" type="pres">
      <dgm:prSet presAssocID="{30F1C7FF-0809-4ABA-989A-24F83F6817D2}"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A2114FA2-3684-4FCE-8525-6BAC026DD1C7}" type="pres">
      <dgm:prSet presAssocID="{30F1C7FF-0809-4ABA-989A-24F83F6817D2}" presName="spaceRect" presStyleCnt="0"/>
      <dgm:spPr/>
    </dgm:pt>
    <dgm:pt modelId="{46A6650D-3AE3-4C5E-8320-7C0E179DC0E8}" type="pres">
      <dgm:prSet presAssocID="{30F1C7FF-0809-4ABA-989A-24F83F6817D2}" presName="textRect" presStyleLbl="revTx" presStyleIdx="1" presStyleCnt="4">
        <dgm:presLayoutVars>
          <dgm:chMax val="1"/>
          <dgm:chPref val="1"/>
        </dgm:presLayoutVars>
      </dgm:prSet>
      <dgm:spPr/>
    </dgm:pt>
    <dgm:pt modelId="{6367F064-6F9A-485C-9E9A-5819A9122105}" type="pres">
      <dgm:prSet presAssocID="{6F42E054-1170-47B3-A262-8D7888CA4743}" presName="sibTrans" presStyleLbl="sibTrans2D1" presStyleIdx="0" presStyleCnt="0"/>
      <dgm:spPr/>
    </dgm:pt>
    <dgm:pt modelId="{88D7E376-411C-4534-89A5-D55F1BB351CD}" type="pres">
      <dgm:prSet presAssocID="{486C6442-E0C3-427E-B63A-AE9CF4451701}" presName="compNode" presStyleCnt="0"/>
      <dgm:spPr/>
    </dgm:pt>
    <dgm:pt modelId="{9CDA2653-1A11-42DE-8F13-C769AC5D94E0}" type="pres">
      <dgm:prSet presAssocID="{486C6442-E0C3-427E-B63A-AE9CF4451701}" presName="iconBgRect" presStyleLbl="bgShp" presStyleIdx="2" presStyleCnt="4"/>
      <dgm:spPr/>
    </dgm:pt>
    <dgm:pt modelId="{B2C71500-615F-4A79-B21C-9750AE9FF849}" type="pres">
      <dgm:prSet presAssocID="{486C6442-E0C3-427E-B63A-AE9CF4451701}" presName="icon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Group brainstorm with solid fill"/>
        </a:ext>
      </dgm:extLst>
    </dgm:pt>
    <dgm:pt modelId="{8ACC6ED1-A15D-41D5-86F0-4E5A4B586B82}" type="pres">
      <dgm:prSet presAssocID="{486C6442-E0C3-427E-B63A-AE9CF4451701}" presName="spaceRect" presStyleCnt="0"/>
      <dgm:spPr/>
    </dgm:pt>
    <dgm:pt modelId="{E949E85D-B4F4-4D47-8278-0CAED9BE2B18}" type="pres">
      <dgm:prSet presAssocID="{486C6442-E0C3-427E-B63A-AE9CF4451701}" presName="textRect" presStyleLbl="revTx" presStyleIdx="2" presStyleCnt="4">
        <dgm:presLayoutVars>
          <dgm:chMax val="1"/>
          <dgm:chPref val="1"/>
        </dgm:presLayoutVars>
      </dgm:prSet>
      <dgm:spPr/>
    </dgm:pt>
    <dgm:pt modelId="{253DD7ED-A921-4EDC-879F-3D104AA9E6BD}" type="pres">
      <dgm:prSet presAssocID="{FD482354-DA75-4F97-AA06-6C87DD8B3568}" presName="sibTrans" presStyleLbl="sibTrans2D1" presStyleIdx="0" presStyleCnt="0"/>
      <dgm:spPr/>
    </dgm:pt>
    <dgm:pt modelId="{03A54156-57DA-4618-8729-7F2F0A589A71}" type="pres">
      <dgm:prSet presAssocID="{3169ACC3-EC79-4EA4-AA4A-FFCB6BBD2058}" presName="compNode" presStyleCnt="0"/>
      <dgm:spPr/>
    </dgm:pt>
    <dgm:pt modelId="{FF72FFDC-E5EF-40A6-A726-3E1AA8AFA120}" type="pres">
      <dgm:prSet presAssocID="{3169ACC3-EC79-4EA4-AA4A-FFCB6BBD2058}" presName="iconBgRect" presStyleLbl="bgShp" presStyleIdx="3" presStyleCnt="4"/>
      <dgm:spPr/>
    </dgm:pt>
    <dgm:pt modelId="{C95BCB46-040A-4A11-B9D9-074A7A8E506F}" type="pres">
      <dgm:prSet presAssocID="{3169ACC3-EC79-4EA4-AA4A-FFCB6BBD2058}" presName="icon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peaker phone with solid fill"/>
        </a:ext>
      </dgm:extLst>
    </dgm:pt>
    <dgm:pt modelId="{883E2C35-2FB5-47ED-8707-E5E062E6EA8B}" type="pres">
      <dgm:prSet presAssocID="{3169ACC3-EC79-4EA4-AA4A-FFCB6BBD2058}" presName="spaceRect" presStyleCnt="0"/>
      <dgm:spPr/>
    </dgm:pt>
    <dgm:pt modelId="{83B16013-1231-4D9C-A6AE-DD88A8B1BD68}" type="pres">
      <dgm:prSet presAssocID="{3169ACC3-EC79-4EA4-AA4A-FFCB6BBD2058}" presName="textRect" presStyleLbl="revTx" presStyleIdx="3" presStyleCnt="4">
        <dgm:presLayoutVars>
          <dgm:chMax val="1"/>
          <dgm:chPref val="1"/>
        </dgm:presLayoutVars>
      </dgm:prSet>
      <dgm:spPr/>
    </dgm:pt>
  </dgm:ptLst>
  <dgm:cxnLst>
    <dgm:cxn modelId="{45ACD905-9CD5-459B-BA52-4865638028FF}" type="presOf" srcId="{6F42E054-1170-47B3-A262-8D7888CA4743}" destId="{6367F064-6F9A-485C-9E9A-5819A9122105}" srcOrd="0" destOrd="0" presId="urn:microsoft.com/office/officeart/2018/2/layout/IconCircleList"/>
    <dgm:cxn modelId="{488DDC2A-040A-4F74-9085-B4D5789496C0}" srcId="{81350A18-6EEC-4209-BBC3-6C21A3C3B2EF}" destId="{30F1C7FF-0809-4ABA-989A-24F83F6817D2}" srcOrd="1" destOrd="0" parTransId="{2670AB13-82E4-4C7D-A2DC-A0B1818E730D}" sibTransId="{6F42E054-1170-47B3-A262-8D7888CA4743}"/>
    <dgm:cxn modelId="{4FD19A3F-174A-4167-BC3B-E839A1BAD004}" type="presOf" srcId="{81350A18-6EEC-4209-BBC3-6C21A3C3B2EF}" destId="{83411E32-A867-4FBE-BAF1-90C7EBF75D7E}" srcOrd="0" destOrd="0" presId="urn:microsoft.com/office/officeart/2018/2/layout/IconCircleList"/>
    <dgm:cxn modelId="{72A89C5B-0C64-4537-8C12-ABD9F2C34C8D}" type="presOf" srcId="{3169ACC3-EC79-4EA4-AA4A-FFCB6BBD2058}" destId="{83B16013-1231-4D9C-A6AE-DD88A8B1BD68}" srcOrd="0" destOrd="0" presId="urn:microsoft.com/office/officeart/2018/2/layout/IconCircleList"/>
    <dgm:cxn modelId="{47F59242-C676-456B-BBA9-11AA4EAA1C21}" type="presOf" srcId="{40116577-0ADD-494D-A45E-C13B7EF9A807}" destId="{C5DD0687-0494-4303-931F-C09AB2489A45}" srcOrd="0" destOrd="0" presId="urn:microsoft.com/office/officeart/2018/2/layout/IconCircleList"/>
    <dgm:cxn modelId="{6AF7284F-44B5-4BC1-B095-C61078B01933}" srcId="{81350A18-6EEC-4209-BBC3-6C21A3C3B2EF}" destId="{486C6442-E0C3-427E-B63A-AE9CF4451701}" srcOrd="2" destOrd="0" parTransId="{08D484EA-1AA2-4704-8717-D5818101681D}" sibTransId="{FD482354-DA75-4F97-AA06-6C87DD8B3568}"/>
    <dgm:cxn modelId="{C27B2178-2C22-4834-B747-27D4CE566A74}" type="presOf" srcId="{30F1C7FF-0809-4ABA-989A-24F83F6817D2}" destId="{46A6650D-3AE3-4C5E-8320-7C0E179DC0E8}" srcOrd="0" destOrd="0" presId="urn:microsoft.com/office/officeart/2018/2/layout/IconCircleList"/>
    <dgm:cxn modelId="{4D4A8B91-81B6-4AD4-9608-DCF157BF44F2}" type="presOf" srcId="{19F1E01A-D0FF-4884-AC39-06C5063F390A}" destId="{E6A7F935-87DF-43E3-83C4-4104DFB1136D}" srcOrd="0" destOrd="0" presId="urn:microsoft.com/office/officeart/2018/2/layout/IconCircleList"/>
    <dgm:cxn modelId="{EA9E0F99-C790-4E8B-967D-2DEE6982249D}" type="presOf" srcId="{FD482354-DA75-4F97-AA06-6C87DD8B3568}" destId="{253DD7ED-A921-4EDC-879F-3D104AA9E6BD}" srcOrd="0" destOrd="0" presId="urn:microsoft.com/office/officeart/2018/2/layout/IconCircleList"/>
    <dgm:cxn modelId="{54859BB7-527E-4361-BDB7-3C8F87105528}" type="presOf" srcId="{486C6442-E0C3-427E-B63A-AE9CF4451701}" destId="{E949E85D-B4F4-4D47-8278-0CAED9BE2B18}" srcOrd="0" destOrd="0" presId="urn:microsoft.com/office/officeart/2018/2/layout/IconCircleList"/>
    <dgm:cxn modelId="{B742B7BC-F053-430D-ABF6-858E3B00E176}" srcId="{81350A18-6EEC-4209-BBC3-6C21A3C3B2EF}" destId="{3169ACC3-EC79-4EA4-AA4A-FFCB6BBD2058}" srcOrd="3" destOrd="0" parTransId="{968DF679-A358-4BC6-80F4-2FFE9F0E43DE}" sibTransId="{93D3F7D6-DAF6-411A-B622-445288635E8A}"/>
    <dgm:cxn modelId="{61A91BDF-9DD5-4DAB-97D0-4F39E2FA4EA2}" srcId="{81350A18-6EEC-4209-BBC3-6C21A3C3B2EF}" destId="{19F1E01A-D0FF-4884-AC39-06C5063F390A}" srcOrd="0" destOrd="0" parTransId="{E6891497-2BA5-42C0-BD19-8B009C038FE7}" sibTransId="{40116577-0ADD-494D-A45E-C13B7EF9A807}"/>
    <dgm:cxn modelId="{2B338449-43B2-4C97-906E-3F634F29CFCE}" type="presParOf" srcId="{83411E32-A867-4FBE-BAF1-90C7EBF75D7E}" destId="{C6500E3B-7510-4200-BC43-2FB792042FC6}" srcOrd="0" destOrd="0" presId="urn:microsoft.com/office/officeart/2018/2/layout/IconCircleList"/>
    <dgm:cxn modelId="{6EB4BB55-9C66-4AA9-89FB-9EFD9B9AADB6}" type="presParOf" srcId="{C6500E3B-7510-4200-BC43-2FB792042FC6}" destId="{E1988E51-77E5-4824-B078-C5AF7F1E671C}" srcOrd="0" destOrd="0" presId="urn:microsoft.com/office/officeart/2018/2/layout/IconCircleList"/>
    <dgm:cxn modelId="{EB87AAA3-E44E-48A4-BCCA-C2D68FC9FD4C}" type="presParOf" srcId="{E1988E51-77E5-4824-B078-C5AF7F1E671C}" destId="{4C674436-380B-4F94-BF84-A7E2C72C7D07}" srcOrd="0" destOrd="0" presId="urn:microsoft.com/office/officeart/2018/2/layout/IconCircleList"/>
    <dgm:cxn modelId="{0FC74812-39C3-4FCC-9A5C-ADFA3DA26859}" type="presParOf" srcId="{E1988E51-77E5-4824-B078-C5AF7F1E671C}" destId="{1365E15A-6D62-4F84-BF6F-FDF59293DE4D}" srcOrd="1" destOrd="0" presId="urn:microsoft.com/office/officeart/2018/2/layout/IconCircleList"/>
    <dgm:cxn modelId="{BAC00C40-6438-4505-8AC5-7B5E9457C705}" type="presParOf" srcId="{E1988E51-77E5-4824-B078-C5AF7F1E671C}" destId="{B0999CBF-BCEC-4B44-B43D-F4008889051D}" srcOrd="2" destOrd="0" presId="urn:microsoft.com/office/officeart/2018/2/layout/IconCircleList"/>
    <dgm:cxn modelId="{CD1B99AE-0ED9-4FAD-A37D-34A1F2693D58}" type="presParOf" srcId="{E1988E51-77E5-4824-B078-C5AF7F1E671C}" destId="{E6A7F935-87DF-43E3-83C4-4104DFB1136D}" srcOrd="3" destOrd="0" presId="urn:microsoft.com/office/officeart/2018/2/layout/IconCircleList"/>
    <dgm:cxn modelId="{1C7B0937-DA85-469B-89E7-09721ADD3A70}" type="presParOf" srcId="{C6500E3B-7510-4200-BC43-2FB792042FC6}" destId="{C5DD0687-0494-4303-931F-C09AB2489A45}" srcOrd="1" destOrd="0" presId="urn:microsoft.com/office/officeart/2018/2/layout/IconCircleList"/>
    <dgm:cxn modelId="{09C06A62-C87B-44AB-9B01-4F29144BE39E}" type="presParOf" srcId="{C6500E3B-7510-4200-BC43-2FB792042FC6}" destId="{CEFE7FB9-9E83-4E4C-A618-A82E9BA77E37}" srcOrd="2" destOrd="0" presId="urn:microsoft.com/office/officeart/2018/2/layout/IconCircleList"/>
    <dgm:cxn modelId="{FE322E6D-CF35-4A18-8229-BD13A5B142E8}" type="presParOf" srcId="{CEFE7FB9-9E83-4E4C-A618-A82E9BA77E37}" destId="{590D82E3-CBE4-4BC4-B0AD-FA99B6CD5B99}" srcOrd="0" destOrd="0" presId="urn:microsoft.com/office/officeart/2018/2/layout/IconCircleList"/>
    <dgm:cxn modelId="{B8515A65-18E2-4F76-A879-496C4C5EEDD3}" type="presParOf" srcId="{CEFE7FB9-9E83-4E4C-A618-A82E9BA77E37}" destId="{35EBE050-E770-4092-B8D2-3F8F3A473B65}" srcOrd="1" destOrd="0" presId="urn:microsoft.com/office/officeart/2018/2/layout/IconCircleList"/>
    <dgm:cxn modelId="{100EBEAB-0F08-48A1-8420-640FD63CA077}" type="presParOf" srcId="{CEFE7FB9-9E83-4E4C-A618-A82E9BA77E37}" destId="{A2114FA2-3684-4FCE-8525-6BAC026DD1C7}" srcOrd="2" destOrd="0" presId="urn:microsoft.com/office/officeart/2018/2/layout/IconCircleList"/>
    <dgm:cxn modelId="{B4CBC1AE-9E74-47AB-B200-C04D473D377E}" type="presParOf" srcId="{CEFE7FB9-9E83-4E4C-A618-A82E9BA77E37}" destId="{46A6650D-3AE3-4C5E-8320-7C0E179DC0E8}" srcOrd="3" destOrd="0" presId="urn:microsoft.com/office/officeart/2018/2/layout/IconCircleList"/>
    <dgm:cxn modelId="{A1473E47-AD41-4701-B839-86B15F80DF91}" type="presParOf" srcId="{C6500E3B-7510-4200-BC43-2FB792042FC6}" destId="{6367F064-6F9A-485C-9E9A-5819A9122105}" srcOrd="3" destOrd="0" presId="urn:microsoft.com/office/officeart/2018/2/layout/IconCircleList"/>
    <dgm:cxn modelId="{76BC35D2-B70D-4FC2-B816-B5E35DCFC9D1}" type="presParOf" srcId="{C6500E3B-7510-4200-BC43-2FB792042FC6}" destId="{88D7E376-411C-4534-89A5-D55F1BB351CD}" srcOrd="4" destOrd="0" presId="urn:microsoft.com/office/officeart/2018/2/layout/IconCircleList"/>
    <dgm:cxn modelId="{A7DBA41A-BFBA-43C7-B6A5-7D490FE9D510}" type="presParOf" srcId="{88D7E376-411C-4534-89A5-D55F1BB351CD}" destId="{9CDA2653-1A11-42DE-8F13-C769AC5D94E0}" srcOrd="0" destOrd="0" presId="urn:microsoft.com/office/officeart/2018/2/layout/IconCircleList"/>
    <dgm:cxn modelId="{3187EC80-348D-4419-A0E3-324E15BFB3F9}" type="presParOf" srcId="{88D7E376-411C-4534-89A5-D55F1BB351CD}" destId="{B2C71500-615F-4A79-B21C-9750AE9FF849}" srcOrd="1" destOrd="0" presId="urn:microsoft.com/office/officeart/2018/2/layout/IconCircleList"/>
    <dgm:cxn modelId="{EBB8E88F-E0BD-4526-B566-1799F5C11DEE}" type="presParOf" srcId="{88D7E376-411C-4534-89A5-D55F1BB351CD}" destId="{8ACC6ED1-A15D-41D5-86F0-4E5A4B586B82}" srcOrd="2" destOrd="0" presId="urn:microsoft.com/office/officeart/2018/2/layout/IconCircleList"/>
    <dgm:cxn modelId="{C74D45AA-D851-4CF4-BA54-0893B8A8E5F0}" type="presParOf" srcId="{88D7E376-411C-4534-89A5-D55F1BB351CD}" destId="{E949E85D-B4F4-4D47-8278-0CAED9BE2B18}" srcOrd="3" destOrd="0" presId="urn:microsoft.com/office/officeart/2018/2/layout/IconCircleList"/>
    <dgm:cxn modelId="{2F6768C6-8AF8-4278-A5E2-74E47D7DBB27}" type="presParOf" srcId="{C6500E3B-7510-4200-BC43-2FB792042FC6}" destId="{253DD7ED-A921-4EDC-879F-3D104AA9E6BD}" srcOrd="5" destOrd="0" presId="urn:microsoft.com/office/officeart/2018/2/layout/IconCircleList"/>
    <dgm:cxn modelId="{55037F52-E077-4377-8FE9-79F3DAE03BA1}" type="presParOf" srcId="{C6500E3B-7510-4200-BC43-2FB792042FC6}" destId="{03A54156-57DA-4618-8729-7F2F0A589A71}" srcOrd="6" destOrd="0" presId="urn:microsoft.com/office/officeart/2018/2/layout/IconCircleList"/>
    <dgm:cxn modelId="{7617091F-5DBB-4271-99B0-C5B44C63C99B}" type="presParOf" srcId="{03A54156-57DA-4618-8729-7F2F0A589A71}" destId="{FF72FFDC-E5EF-40A6-A726-3E1AA8AFA120}" srcOrd="0" destOrd="0" presId="urn:microsoft.com/office/officeart/2018/2/layout/IconCircleList"/>
    <dgm:cxn modelId="{167F9DE3-C203-451D-90D7-DCA347CFBAA7}" type="presParOf" srcId="{03A54156-57DA-4618-8729-7F2F0A589A71}" destId="{C95BCB46-040A-4A11-B9D9-074A7A8E506F}" srcOrd="1" destOrd="0" presId="urn:microsoft.com/office/officeart/2018/2/layout/IconCircleList"/>
    <dgm:cxn modelId="{6CC402B4-EB54-4985-948B-3019E72EB61D}" type="presParOf" srcId="{03A54156-57DA-4618-8729-7F2F0A589A71}" destId="{883E2C35-2FB5-47ED-8707-E5E062E6EA8B}" srcOrd="2" destOrd="0" presId="urn:microsoft.com/office/officeart/2018/2/layout/IconCircleList"/>
    <dgm:cxn modelId="{BB5E171E-22F0-4C71-AFD9-8102B83EA662}" type="presParOf" srcId="{03A54156-57DA-4618-8729-7F2F0A589A71}" destId="{83B16013-1231-4D9C-A6AE-DD88A8B1BD6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74436-380B-4F94-BF84-A7E2C72C7D07}">
      <dsp:nvSpPr>
        <dsp:cNvPr id="0" name=""/>
        <dsp:cNvSpPr/>
      </dsp:nvSpPr>
      <dsp:spPr>
        <a:xfrm>
          <a:off x="120830" y="397873"/>
          <a:ext cx="1288686" cy="128868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65E15A-6D62-4F84-BF6F-FDF59293DE4D}">
      <dsp:nvSpPr>
        <dsp:cNvPr id="0" name=""/>
        <dsp:cNvSpPr/>
      </dsp:nvSpPr>
      <dsp:spPr>
        <a:xfrm>
          <a:off x="391455" y="668497"/>
          <a:ext cx="747438" cy="74743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A7F935-87DF-43E3-83C4-4104DFB1136D}">
      <dsp:nvSpPr>
        <dsp:cNvPr id="0" name=""/>
        <dsp:cNvSpPr/>
      </dsp:nvSpPr>
      <dsp:spPr>
        <a:xfrm>
          <a:off x="1685665" y="397873"/>
          <a:ext cx="3037619" cy="128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AU" sz="1800" b="1" kern="1200"/>
            <a:t>Appropriateness for progression to a full trial informed by all strands </a:t>
          </a:r>
          <a:endParaRPr lang="en-US" sz="1800" kern="1200"/>
        </a:p>
      </dsp:txBody>
      <dsp:txXfrm>
        <a:off x="1685665" y="397873"/>
        <a:ext cx="3037619" cy="1288686"/>
      </dsp:txXfrm>
    </dsp:sp>
    <dsp:sp modelId="{590D82E3-CBE4-4BC4-B0AD-FA99B6CD5B99}">
      <dsp:nvSpPr>
        <dsp:cNvPr id="0" name=""/>
        <dsp:cNvSpPr/>
      </dsp:nvSpPr>
      <dsp:spPr>
        <a:xfrm>
          <a:off x="5252566" y="397873"/>
          <a:ext cx="1288686" cy="128868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EBE050-E770-4092-B8D2-3F8F3A473B65}">
      <dsp:nvSpPr>
        <dsp:cNvPr id="0" name=""/>
        <dsp:cNvSpPr/>
      </dsp:nvSpPr>
      <dsp:spPr>
        <a:xfrm>
          <a:off x="5523190" y="668497"/>
          <a:ext cx="747438" cy="74743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A6650D-3AE3-4C5E-8320-7C0E179DC0E8}">
      <dsp:nvSpPr>
        <dsp:cNvPr id="0" name=""/>
        <dsp:cNvSpPr/>
      </dsp:nvSpPr>
      <dsp:spPr>
        <a:xfrm>
          <a:off x="6817400" y="397873"/>
          <a:ext cx="3037619" cy="128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AU" sz="1800" b="1" kern="1200"/>
            <a:t>Immediate funding for delivery in four LAs, supporting 200 families </a:t>
          </a:r>
          <a:endParaRPr lang="en-US" sz="1800" kern="1200"/>
        </a:p>
      </dsp:txBody>
      <dsp:txXfrm>
        <a:off x="6817400" y="397873"/>
        <a:ext cx="3037619" cy="1288686"/>
      </dsp:txXfrm>
    </dsp:sp>
    <dsp:sp modelId="{9CDA2653-1A11-42DE-8F13-C769AC5D94E0}">
      <dsp:nvSpPr>
        <dsp:cNvPr id="0" name=""/>
        <dsp:cNvSpPr/>
      </dsp:nvSpPr>
      <dsp:spPr>
        <a:xfrm>
          <a:off x="120830" y="2377439"/>
          <a:ext cx="1288686" cy="128868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C71500-615F-4A79-B21C-9750AE9FF849}">
      <dsp:nvSpPr>
        <dsp:cNvPr id="0" name=""/>
        <dsp:cNvSpPr/>
      </dsp:nvSpPr>
      <dsp:spPr>
        <a:xfrm>
          <a:off x="391455" y="2648064"/>
          <a:ext cx="747438" cy="747438"/>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49E85D-B4F4-4D47-8278-0CAED9BE2B18}">
      <dsp:nvSpPr>
        <dsp:cNvPr id="0" name=""/>
        <dsp:cNvSpPr/>
      </dsp:nvSpPr>
      <dsp:spPr>
        <a:xfrm>
          <a:off x="1685665" y="2377439"/>
          <a:ext cx="3037619" cy="128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AU" sz="1800" b="1" kern="1200"/>
            <a:t>Generating evidence for kinship navigator programmes in the UK context </a:t>
          </a:r>
          <a:endParaRPr lang="en-US" sz="1800" kern="1200"/>
        </a:p>
      </dsp:txBody>
      <dsp:txXfrm>
        <a:off x="1685665" y="2377439"/>
        <a:ext cx="3037619" cy="1288686"/>
      </dsp:txXfrm>
    </dsp:sp>
    <dsp:sp modelId="{FF72FFDC-E5EF-40A6-A726-3E1AA8AFA120}">
      <dsp:nvSpPr>
        <dsp:cNvPr id="0" name=""/>
        <dsp:cNvSpPr/>
      </dsp:nvSpPr>
      <dsp:spPr>
        <a:xfrm>
          <a:off x="5252566" y="2377439"/>
          <a:ext cx="1288686" cy="128868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5BCB46-040A-4A11-B9D9-074A7A8E506F}">
      <dsp:nvSpPr>
        <dsp:cNvPr id="0" name=""/>
        <dsp:cNvSpPr/>
      </dsp:nvSpPr>
      <dsp:spPr>
        <a:xfrm>
          <a:off x="5523190" y="2648064"/>
          <a:ext cx="747438" cy="747438"/>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B16013-1231-4D9C-A6AE-DD88A8B1BD68}">
      <dsp:nvSpPr>
        <dsp:cNvPr id="0" name=""/>
        <dsp:cNvSpPr/>
      </dsp:nvSpPr>
      <dsp:spPr>
        <a:xfrm>
          <a:off x="6817400" y="2377439"/>
          <a:ext cx="3037619" cy="128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AU" sz="1800" b="1" kern="1200"/>
            <a:t>Additional work to explore best practice for engaging kinship carers from different backgrounds in services and research </a:t>
          </a:r>
          <a:endParaRPr lang="en-US" sz="1800" kern="1200"/>
        </a:p>
      </dsp:txBody>
      <dsp:txXfrm>
        <a:off x="6817400" y="2377439"/>
        <a:ext cx="3037619" cy="1288686"/>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370C6D-74A9-4983-87EB-AE0B3BB175B6}" type="datetimeFigureOut">
              <a:rPr lang="en-GB" smtClean="0"/>
              <a:t>15/07/2026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DCBF43-A3AC-4FBF-B50A-1AA8FCE9E6B4}" type="slidenum">
              <a:rPr lang="en-GB" smtClean="0"/>
              <a:t>‹#›</a:t>
            </a:fld>
            <a:endParaRPr lang="en-GB"/>
          </a:p>
        </p:txBody>
      </p:sp>
    </p:spTree>
    <p:extLst>
      <p:ext uri="{BB962C8B-B14F-4D97-AF65-F5344CB8AC3E}">
        <p14:creationId xmlns:p14="http://schemas.microsoft.com/office/powerpoint/2010/main" val="3922216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4ADCBF43-A3AC-4FBF-B50A-1AA8FCE9E6B4}" type="slidenum">
              <a:rPr lang="en-GB" smtClean="0"/>
              <a:t>1</a:t>
            </a:fld>
            <a:endParaRPr lang="en-GB"/>
          </a:p>
        </p:txBody>
      </p:sp>
    </p:spTree>
    <p:extLst>
      <p:ext uri="{BB962C8B-B14F-4D97-AF65-F5344CB8AC3E}">
        <p14:creationId xmlns:p14="http://schemas.microsoft.com/office/powerpoint/2010/main" val="1963014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Change happens over time anyway – accessing other support, personal resilience, learning with experience, changes in personal and financial situations. How do we know what kinds of changes and how much change is attributable to the support they receive from the intervention of interest?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Randomisation </a:t>
            </a:r>
          </a:p>
          <a:p>
            <a:pPr marL="171450" indent="-171450">
              <a:buFont typeface="Arial" panose="020B0604020202020204" pitchFamily="34" charset="0"/>
              <a:buChar char="•"/>
            </a:pPr>
            <a:r>
              <a:rPr lang="en-GB" dirty="0"/>
              <a:t>Randomisation means we can assume that any “invisible” or unobservable characteristics are the same at baseline – i.e. all the things that we can’t measure or account for like prior engagement with services, resilience, household socioeconomic status.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Randomisation is being stratified by two variables; LA (so that each LA has a 1:1 ratio of intervention : control) and referral pathway (LA referral : self-referral, as they are likely to identify different populations, with different baseline characteristics such as prior engagement with support and motivation for engaging with support) </a:t>
            </a:r>
          </a:p>
          <a:p>
            <a:pPr marL="171450" indent="-171450">
              <a:buFont typeface="Arial" panose="020B0604020202020204" pitchFamily="34" charset="0"/>
              <a:buChar char="•"/>
            </a:pPr>
            <a:r>
              <a:rPr lang="en-GB" dirty="0"/>
              <a:t>Assume that both groups are affected by any changes to national and local policy in the same way</a:t>
            </a:r>
          </a:p>
          <a:p>
            <a:pPr marL="171450" indent="-171450">
              <a:buFont typeface="Arial" panose="020B0604020202020204" pitchFamily="34" charset="0"/>
              <a:buChar char="•"/>
            </a:pP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A68D4F-FEB1-4C48-A66E-6B13A1175BB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1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Need all three strands to understand how the programme is working and if it is working; what were the barriers, what can be improved, etc. </a:t>
            </a:r>
          </a:p>
        </p:txBody>
      </p:sp>
      <p:sp>
        <p:nvSpPr>
          <p:cNvPr id="4" name="Slide Number Placeholder 3"/>
          <p:cNvSpPr>
            <a:spLocks noGrp="1"/>
          </p:cNvSpPr>
          <p:nvPr>
            <p:ph type="sldNum" sz="quarter" idx="5"/>
          </p:nvPr>
        </p:nvSpPr>
        <p:spPr/>
        <p:txBody>
          <a:bodyPr/>
          <a:lstStyle/>
          <a:p>
            <a:fld id="{53A68D4F-FEB1-4C48-A66E-6B13A1175BB0}" type="slidenum">
              <a:rPr lang="en-GB" smtClean="0"/>
              <a:t>17</a:t>
            </a:fld>
            <a:endParaRPr lang="en-GB"/>
          </a:p>
        </p:txBody>
      </p:sp>
    </p:spTree>
    <p:extLst>
      <p:ext uri="{BB962C8B-B14F-4D97-AF65-F5344CB8AC3E}">
        <p14:creationId xmlns:p14="http://schemas.microsoft.com/office/powerpoint/2010/main" val="231859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6F0A-E23B-BEEB-38B4-6B9103765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540A5-DC8B-EE25-5492-C88FCD4854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5F1EE-B67B-8F9D-C8CF-EFCE5E7A5816}"/>
              </a:ext>
            </a:extLst>
          </p:cNvPr>
          <p:cNvSpPr>
            <a:spLocks noGrp="1"/>
          </p:cNvSpPr>
          <p:nvPr>
            <p:ph type="body" idx="1"/>
          </p:nvPr>
        </p:nvSpPr>
        <p:spPr/>
        <p:txBody>
          <a:bodyPr/>
          <a:lstStyle/>
          <a:p>
            <a:pPr>
              <a:lnSpc>
                <a:spcPct val="90000"/>
              </a:lnSpc>
              <a:spcBef>
                <a:spcPts val="1000"/>
              </a:spcBef>
            </a:pPr>
            <a:endParaRPr lang="en-GB"/>
          </a:p>
        </p:txBody>
      </p:sp>
      <p:sp>
        <p:nvSpPr>
          <p:cNvPr id="4" name="Slide Number Placeholder 3">
            <a:extLst>
              <a:ext uri="{FF2B5EF4-FFF2-40B4-BE49-F238E27FC236}">
                <a16:creationId xmlns:a16="http://schemas.microsoft.com/office/drawing/2014/main" id="{2A81E808-9DDD-AF05-482B-FF390308CE78}"/>
              </a:ext>
            </a:extLst>
          </p:cNvPr>
          <p:cNvSpPr>
            <a:spLocks noGrp="1"/>
          </p:cNvSpPr>
          <p:nvPr>
            <p:ph type="sldNum" sz="quarter" idx="5"/>
          </p:nvPr>
        </p:nvSpPr>
        <p:spPr/>
        <p:txBody>
          <a:bodyPr/>
          <a:lstStyle/>
          <a:p>
            <a:fld id="{4ADCBF43-A3AC-4FBF-B50A-1AA8FCE9E6B4}" type="slidenum">
              <a:rPr lang="en-GB" smtClean="0"/>
              <a:t>20</a:t>
            </a:fld>
            <a:endParaRPr lang="en-GB"/>
          </a:p>
        </p:txBody>
      </p:sp>
    </p:spTree>
    <p:extLst>
      <p:ext uri="{BB962C8B-B14F-4D97-AF65-F5344CB8AC3E}">
        <p14:creationId xmlns:p14="http://schemas.microsoft.com/office/powerpoint/2010/main" val="12613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C4F0FFBA-FCB2-490F-84D6-358DF4E808F1}" type="slidenum">
              <a:rPr lang="en-GB" smtClean="0"/>
              <a:t>2</a:t>
            </a:fld>
            <a:endParaRPr lang="en-GB"/>
          </a:p>
        </p:txBody>
      </p:sp>
    </p:spTree>
    <p:extLst>
      <p:ext uri="{BB962C8B-B14F-4D97-AF65-F5344CB8AC3E}">
        <p14:creationId xmlns:p14="http://schemas.microsoft.com/office/powerpoint/2010/main" val="1823780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ADCBF43-A3AC-4FBF-B50A-1AA8FCE9E6B4}" type="slidenum">
              <a:rPr lang="en-GB" smtClean="0"/>
              <a:t>5</a:t>
            </a:fld>
            <a:endParaRPr lang="en-GB"/>
          </a:p>
        </p:txBody>
      </p:sp>
    </p:spTree>
    <p:extLst>
      <p:ext uri="{BB962C8B-B14F-4D97-AF65-F5344CB8AC3E}">
        <p14:creationId xmlns:p14="http://schemas.microsoft.com/office/powerpoint/2010/main" val="2059930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D9C9C-F058-FBAD-770B-8CD5103EB0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455D0-C661-BB46-B781-6023B79512D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E2B219B-5E5D-D365-1994-990992BF8883}"/>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I’m going to talk about our approach to developing services with kinship carers but before I do, I thought I’d so a quick run through of all our services. We’ll go training, peer support and advice in a bit more detail.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kinship care ecosystem is incredibly complex. Our role is to support kinship carers to access the support they need – whether practical or emotional. Helping them as part of a strengths based approach to build resilience and to provide secure and stable homes for their kinship families.  A big part of this is who we support them to navigate the different systems.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also have a Someone Like Me Service – a listening service – trained kinship carer volunteers take up to 3 phone calls with a KC to provide </a:t>
            </a:r>
            <a:r>
              <a:rPr lang="en-GB" sz="1200" kern="1200" dirty="0" err="1">
                <a:solidFill>
                  <a:schemeClr val="tx1"/>
                </a:solidFill>
                <a:effectLst/>
                <a:latin typeface="+mn-lt"/>
                <a:ea typeface="+mn-ea"/>
                <a:cs typeface="+mn-cs"/>
              </a:rPr>
              <a:t>emotonal</a:t>
            </a:r>
            <a:r>
              <a:rPr lang="en-GB" sz="1200" kern="1200" dirty="0">
                <a:solidFill>
                  <a:schemeClr val="tx1"/>
                </a:solidFill>
                <a:effectLst/>
                <a:latin typeface="+mn-lt"/>
                <a:ea typeface="+mn-ea"/>
                <a:cs typeface="+mn-cs"/>
              </a:rPr>
              <a:t> support not advice. We also provide a printed copy of the Kinship Care Guide for England.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All of our services have been co-designed with kinship carers and continue to be. </a:t>
            </a:r>
          </a:p>
          <a:p>
            <a:pPr algn="l"/>
            <a:endParaRPr lang="en-US" dirty="0"/>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4BC4195-007A-9D0D-84D6-7916C46FEF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00A4C0-07F3-45FB-876C-3452ACC95773}"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7408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b="1">
                <a:solidFill>
                  <a:srgbClr val="192143"/>
                </a:solidFill>
              </a:rPr>
              <a:t>Integrated CRM data infrastructure</a:t>
            </a:r>
            <a:endParaRPr lang="en-US">
              <a:solidFill>
                <a:srgbClr val="32364D"/>
              </a:solidFill>
            </a:endParaRPr>
          </a:p>
          <a:p>
            <a:pPr marL="285750" indent="-285750">
              <a:lnSpc>
                <a:spcPct val="90000"/>
              </a:lnSpc>
              <a:spcBef>
                <a:spcPts val="1000"/>
              </a:spcBef>
              <a:buFont typeface="Arial"/>
              <a:buChar char="•"/>
            </a:pPr>
            <a:r>
              <a:rPr lang="en-US">
                <a:solidFill>
                  <a:srgbClr val="192143"/>
                </a:solidFill>
              </a:rPr>
              <a:t>Pre/post measures of self-efficacy (indicators of social </a:t>
            </a:r>
            <a:r>
              <a:rPr lang="en-US" err="1">
                <a:solidFill>
                  <a:srgbClr val="192143"/>
                </a:solidFill>
              </a:rPr>
              <a:t>connectedness,wellbeing</a:t>
            </a:r>
            <a:r>
              <a:rPr lang="en-US">
                <a:solidFill>
                  <a:srgbClr val="192143"/>
                </a:solidFill>
              </a:rPr>
              <a:t> and confidence)</a:t>
            </a:r>
            <a:endParaRPr lang="en-US">
              <a:solidFill>
                <a:srgbClr val="32364D"/>
              </a:solidFill>
            </a:endParaRPr>
          </a:p>
          <a:p>
            <a:pPr marL="285750" indent="-285750">
              <a:lnSpc>
                <a:spcPct val="90000"/>
              </a:lnSpc>
              <a:spcBef>
                <a:spcPts val="1000"/>
              </a:spcBef>
              <a:buFont typeface="Arial"/>
              <a:buChar char="•"/>
            </a:pPr>
            <a:r>
              <a:rPr lang="en-US">
                <a:solidFill>
                  <a:srgbClr val="192143"/>
                </a:solidFill>
              </a:rPr>
              <a:t>Assessment of goals at mid-point and end</a:t>
            </a:r>
            <a:endParaRPr lang="en-US">
              <a:solidFill>
                <a:srgbClr val="32364D"/>
              </a:solidFill>
            </a:endParaRPr>
          </a:p>
          <a:p>
            <a:pPr marL="285750" indent="-285750">
              <a:lnSpc>
                <a:spcPct val="90000"/>
              </a:lnSpc>
              <a:spcBef>
                <a:spcPts val="1000"/>
              </a:spcBef>
              <a:buFont typeface="Arial"/>
              <a:buChar char="•"/>
            </a:pPr>
            <a:r>
              <a:rPr lang="en-US" err="1">
                <a:solidFill>
                  <a:srgbClr val="192143"/>
                </a:solidFill>
              </a:rPr>
              <a:t>Programme</a:t>
            </a:r>
            <a:r>
              <a:rPr lang="en-US">
                <a:solidFill>
                  <a:srgbClr val="192143"/>
                </a:solidFill>
              </a:rPr>
              <a:t> fidelity (adherence, dosage, scope for quality)</a:t>
            </a:r>
            <a:endParaRPr lang="en-US">
              <a:solidFill>
                <a:srgbClr val="32364D"/>
              </a:solidFill>
            </a:endParaRPr>
          </a:p>
          <a:p>
            <a:pPr marL="285750" indent="-285750">
              <a:lnSpc>
                <a:spcPct val="90000"/>
              </a:lnSpc>
              <a:spcBef>
                <a:spcPts val="1000"/>
              </a:spcBef>
              <a:buFont typeface="Arial"/>
              <a:buChar char="•"/>
            </a:pPr>
            <a:r>
              <a:rPr lang="en-US">
                <a:solidFill>
                  <a:srgbClr val="192143"/>
                </a:solidFill>
              </a:rPr>
              <a:t>Trial governance routine reporting (recruitment, safeguarding, outcomes)</a:t>
            </a:r>
            <a:endParaRPr lang="en-GB"/>
          </a:p>
        </p:txBody>
      </p:sp>
      <p:sp>
        <p:nvSpPr>
          <p:cNvPr id="4" name="Slide Number Placeholder 3"/>
          <p:cNvSpPr>
            <a:spLocks noGrp="1"/>
          </p:cNvSpPr>
          <p:nvPr>
            <p:ph type="sldNum" sz="quarter" idx="5"/>
          </p:nvPr>
        </p:nvSpPr>
        <p:spPr/>
        <p:txBody>
          <a:bodyPr/>
          <a:lstStyle/>
          <a:p>
            <a:fld id="{4ADCBF43-A3AC-4FBF-B50A-1AA8FCE9E6B4}" type="slidenum">
              <a:rPr lang="en-GB" smtClean="0"/>
              <a:t>9</a:t>
            </a:fld>
            <a:endParaRPr lang="en-GB"/>
          </a:p>
        </p:txBody>
      </p:sp>
    </p:spTree>
    <p:extLst>
      <p:ext uri="{BB962C8B-B14F-4D97-AF65-F5344CB8AC3E}">
        <p14:creationId xmlns:p14="http://schemas.microsoft.com/office/powerpoint/2010/main" val="3330614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Full trials are expensive and time consuming; we want to test the processes and “iron out” implementation issues before committing to a full impact trial. </a:t>
            </a:r>
          </a:p>
          <a:p>
            <a:endParaRPr lang="en-GB" dirty="0"/>
          </a:p>
          <a:p>
            <a:r>
              <a:rPr lang="en-GB" dirty="0"/>
              <a:t>Pilots: not powered (i.e. not enough participants) to understand effectiveness but can show evidence of promise, i.e. the direction of the effect, qualitative insights etc. and start testing assumptions in the theory of change. </a:t>
            </a:r>
          </a:p>
        </p:txBody>
      </p:sp>
      <p:sp>
        <p:nvSpPr>
          <p:cNvPr id="4" name="Slide Number Placeholder 3"/>
          <p:cNvSpPr>
            <a:spLocks noGrp="1"/>
          </p:cNvSpPr>
          <p:nvPr>
            <p:ph type="sldNum" sz="quarter" idx="5"/>
          </p:nvPr>
        </p:nvSpPr>
        <p:spPr/>
        <p:txBody>
          <a:bodyPr/>
          <a:lstStyle/>
          <a:p>
            <a:fld id="{53A68D4F-FEB1-4C48-A66E-6B13A1175BB0}" type="slidenum">
              <a:rPr lang="en-GB" smtClean="0"/>
              <a:t>13</a:t>
            </a:fld>
            <a:endParaRPr lang="en-GB"/>
          </a:p>
        </p:txBody>
      </p:sp>
    </p:spTree>
    <p:extLst>
      <p:ext uri="{BB962C8B-B14F-4D97-AF65-F5344CB8AC3E}">
        <p14:creationId xmlns:p14="http://schemas.microsoft.com/office/powerpoint/2010/main" val="4063444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Build evidence base for kinship support services. </a:t>
            </a:r>
          </a:p>
          <a:p>
            <a:endParaRPr lang="en-GB" dirty="0"/>
          </a:p>
          <a:p>
            <a:r>
              <a:rPr lang="en-GB" sz="1200" dirty="0">
                <a:solidFill>
                  <a:prstClr val="black">
                    <a:hueOff val="0"/>
                    <a:satOff val="0"/>
                    <a:lumOff val="0"/>
                    <a:alphaOff val="0"/>
                  </a:prstClr>
                </a:solidFill>
                <a:latin typeface="Calibri" panose="020F0502020204030204"/>
              </a:rPr>
              <a:t>Evaluation helps us understand if an intervention affects different populations differently or has any unexpected consequences.</a:t>
            </a:r>
            <a:endParaRPr lang="en-GB" dirty="0"/>
          </a:p>
        </p:txBody>
      </p:sp>
      <p:sp>
        <p:nvSpPr>
          <p:cNvPr id="4" name="Slide Number Placeholder 3"/>
          <p:cNvSpPr>
            <a:spLocks noGrp="1"/>
          </p:cNvSpPr>
          <p:nvPr>
            <p:ph type="sldNum" sz="quarter" idx="5"/>
          </p:nvPr>
        </p:nvSpPr>
        <p:spPr/>
        <p:txBody>
          <a:bodyPr/>
          <a:lstStyle/>
          <a:p>
            <a:fld id="{A26E8734-759E-4EDF-9049-20030AD26523}" type="slidenum">
              <a:rPr lang="en-GB" smtClean="0"/>
              <a:t>14</a:t>
            </a:fld>
            <a:endParaRPr lang="en-GB"/>
          </a:p>
        </p:txBody>
      </p:sp>
    </p:spTree>
    <p:extLst>
      <p:ext uri="{BB962C8B-B14F-4D97-AF65-F5344CB8AC3E}">
        <p14:creationId xmlns:p14="http://schemas.microsoft.com/office/powerpoint/2010/main" val="193491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RCTs are the gold standard of understanding impact, because they allow us to compare what happens when participants receive the intervention compared to what would’ve happened anyway in the absence of the intervention. </a:t>
            </a:r>
          </a:p>
          <a:p>
            <a:r>
              <a:rPr lang="en-GB" dirty="0"/>
              <a:t>This study is a </a:t>
            </a:r>
            <a:r>
              <a:rPr lang="en-GB" i="1" dirty="0"/>
              <a:t>waiting list </a:t>
            </a:r>
            <a:r>
              <a:rPr lang="en-GB" i="0" dirty="0"/>
              <a:t>RCT because 1) there is good evidence for kinship navigator services from the USA and 2) to secure LA buy-in. </a:t>
            </a:r>
            <a:endParaRPr lang="en-GB" dirty="0"/>
          </a:p>
        </p:txBody>
      </p:sp>
      <p:sp>
        <p:nvSpPr>
          <p:cNvPr id="4" name="Slide Number Placeholder 3"/>
          <p:cNvSpPr>
            <a:spLocks noGrp="1"/>
          </p:cNvSpPr>
          <p:nvPr>
            <p:ph type="sldNum" sz="quarter" idx="5"/>
          </p:nvPr>
        </p:nvSpPr>
        <p:spPr/>
        <p:txBody>
          <a:bodyPr/>
          <a:lstStyle/>
          <a:p>
            <a:fld id="{53A68D4F-FEB1-4C48-A66E-6B13A1175BB0}" type="slidenum">
              <a:rPr lang="en-GB" smtClean="0"/>
              <a:t>15</a:t>
            </a:fld>
            <a:endParaRPr lang="en-GB"/>
          </a:p>
        </p:txBody>
      </p:sp>
    </p:spTree>
    <p:extLst>
      <p:ext uri="{BB962C8B-B14F-4D97-AF65-F5344CB8AC3E}">
        <p14:creationId xmlns:p14="http://schemas.microsoft.com/office/powerpoint/2010/main" val="6173277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hyperlink" Target="https://bsky.app/profile/cei-global.bsky.social" TargetMode="External"/><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hyperlink" Target="https://twitter.com/CEI_org" TargetMode="External"/><Relationship Id="rId5" Type="http://schemas.openxmlformats.org/officeDocument/2006/relationships/hyperlink" Target="https://www.linkedin.com/company/centre-for-evidence-and-implementation/?originalSubdomain=au" TargetMode="External"/><Relationship Id="rId10" Type="http://schemas.openxmlformats.org/officeDocument/2006/relationships/image" Target="../media/image27.svg"/><Relationship Id="rId4" Type="http://schemas.openxmlformats.org/officeDocument/2006/relationships/hyperlink" Target="http://www.ceiglobal.org/" TargetMode="External"/><Relationship Id="rId9" Type="http://schemas.openxmlformats.org/officeDocument/2006/relationships/image" Target="../media/image2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171337"/>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03CFB42-D735-49E5-412F-9EF1F9A7C71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81709" y="-171339"/>
            <a:ext cx="7110291" cy="7200676"/>
          </a:xfrm>
          <a:prstGeom prst="rect">
            <a:avLst/>
          </a:prstGeom>
        </p:spPr>
      </p:pic>
      <p:sp>
        <p:nvSpPr>
          <p:cNvPr id="3" name="Subtitle 2">
            <a:extLst>
              <a:ext uri="{FF2B5EF4-FFF2-40B4-BE49-F238E27FC236}">
                <a16:creationId xmlns:a16="http://schemas.microsoft.com/office/drawing/2014/main" id="{5AE59A85-A893-EBE6-2C44-7CE090A3B263}"/>
              </a:ext>
            </a:extLst>
          </p:cNvPr>
          <p:cNvSpPr>
            <a:spLocks noGrp="1"/>
          </p:cNvSpPr>
          <p:nvPr>
            <p:ph type="subTitle" idx="1"/>
          </p:nvPr>
        </p:nvSpPr>
        <p:spPr>
          <a:xfrm>
            <a:off x="515710" y="566039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itle 6">
            <a:extLst>
              <a:ext uri="{FF2B5EF4-FFF2-40B4-BE49-F238E27FC236}">
                <a16:creationId xmlns:a16="http://schemas.microsoft.com/office/drawing/2014/main" id="{CE12ED22-1C25-7164-4D67-9B4EFB1C49BC}"/>
              </a:ext>
            </a:extLst>
          </p:cNvPr>
          <p:cNvSpPr>
            <a:spLocks noGrp="1"/>
          </p:cNvSpPr>
          <p:nvPr>
            <p:ph type="title"/>
          </p:nvPr>
        </p:nvSpPr>
        <p:spPr>
          <a:xfrm>
            <a:off x="515710" y="4177361"/>
            <a:ext cx="5329918" cy="1325563"/>
          </a:xfrm>
        </p:spPr>
        <p:txBody>
          <a:bodyPr/>
          <a:lstStyle>
            <a:lvl1pPr algn="l">
              <a:defRPr>
                <a:solidFill>
                  <a:schemeClr val="bg1"/>
                </a:solidFill>
              </a:defRPr>
            </a:lvl1pPr>
          </a:lstStyle>
          <a:p>
            <a:r>
              <a:rPr lang="en-GB"/>
              <a:t>Click to edit Master title style</a:t>
            </a:r>
            <a:endParaRPr lang="en-US"/>
          </a:p>
        </p:txBody>
      </p:sp>
      <p:pic>
        <p:nvPicPr>
          <p:cNvPr id="13" name="Picture 12" descr="A yellow and black sign with white text&#10;&#10;Description automatically generated">
            <a:extLst>
              <a:ext uri="{FF2B5EF4-FFF2-40B4-BE49-F238E27FC236}">
                <a16:creationId xmlns:a16="http://schemas.microsoft.com/office/drawing/2014/main" id="{8A4839D9-FE1D-4C14-778F-5234A33AAAA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2245" y="241203"/>
            <a:ext cx="5683383" cy="2227746"/>
          </a:xfrm>
          <a:prstGeom prst="rect">
            <a:avLst/>
          </a:prstGeom>
        </p:spPr>
      </p:pic>
    </p:spTree>
    <p:extLst>
      <p:ext uri="{BB962C8B-B14F-4D97-AF65-F5344CB8AC3E}">
        <p14:creationId xmlns:p14="http://schemas.microsoft.com/office/powerpoint/2010/main" val="3741075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11" name="Picture 10" descr="A black background with a blue surface&#10;&#10;Description automatically generated">
            <a:extLst>
              <a:ext uri="{FF2B5EF4-FFF2-40B4-BE49-F238E27FC236}">
                <a16:creationId xmlns:a16="http://schemas.microsoft.com/office/drawing/2014/main" id="{643E7BA1-1E36-231F-862E-CBEC00C3478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5" name="Picture Placeholder 24">
            <a:extLst>
              <a:ext uri="{FF2B5EF4-FFF2-40B4-BE49-F238E27FC236}">
                <a16:creationId xmlns:a16="http://schemas.microsoft.com/office/drawing/2014/main" id="{1AC417C7-0172-2728-FC3D-A3FB5B7CFD73}"/>
              </a:ext>
            </a:extLst>
          </p:cNvPr>
          <p:cNvSpPr>
            <a:spLocks noGrp="1"/>
          </p:cNvSpPr>
          <p:nvPr>
            <p:ph type="pic" sz="quarter" idx="12"/>
          </p:nvPr>
        </p:nvSpPr>
        <p:spPr>
          <a:xfrm>
            <a:off x="515938" y="3703629"/>
            <a:ext cx="1888588" cy="1780309"/>
          </a:xfrm>
        </p:spPr>
        <p:txBody>
          <a:bodyPr/>
          <a:lstStyle/>
          <a:p>
            <a:endParaRPr lang="en-US"/>
          </a:p>
        </p:txBody>
      </p:sp>
      <p:sp>
        <p:nvSpPr>
          <p:cNvPr id="3" name="Text Placeholder 2">
            <a:extLst>
              <a:ext uri="{FF2B5EF4-FFF2-40B4-BE49-F238E27FC236}">
                <a16:creationId xmlns:a16="http://schemas.microsoft.com/office/drawing/2014/main" id="{D353480B-7142-D402-EC8B-BA627949DC9E}"/>
              </a:ext>
            </a:extLst>
          </p:cNvPr>
          <p:cNvSpPr>
            <a:spLocks noGrp="1"/>
          </p:cNvSpPr>
          <p:nvPr>
            <p:ph type="body" sz="quarter" idx="13"/>
          </p:nvPr>
        </p:nvSpPr>
        <p:spPr>
          <a:xfrm>
            <a:off x="515938" y="2029010"/>
            <a:ext cx="10149591" cy="71330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Picture Placeholder 24">
            <a:extLst>
              <a:ext uri="{FF2B5EF4-FFF2-40B4-BE49-F238E27FC236}">
                <a16:creationId xmlns:a16="http://schemas.microsoft.com/office/drawing/2014/main" id="{3BAA3190-3BA7-C4AD-4047-38EAF1AFDF74}"/>
              </a:ext>
            </a:extLst>
          </p:cNvPr>
          <p:cNvSpPr>
            <a:spLocks noGrp="1"/>
          </p:cNvSpPr>
          <p:nvPr>
            <p:ph type="pic" sz="quarter" idx="14"/>
          </p:nvPr>
        </p:nvSpPr>
        <p:spPr>
          <a:xfrm>
            <a:off x="3361633" y="3703628"/>
            <a:ext cx="1888588" cy="1780309"/>
          </a:xfrm>
        </p:spPr>
        <p:txBody>
          <a:bodyPr/>
          <a:lstStyle/>
          <a:p>
            <a:endParaRPr lang="en-US"/>
          </a:p>
        </p:txBody>
      </p:sp>
      <p:sp>
        <p:nvSpPr>
          <p:cNvPr id="7" name="Picture Placeholder 24">
            <a:extLst>
              <a:ext uri="{FF2B5EF4-FFF2-40B4-BE49-F238E27FC236}">
                <a16:creationId xmlns:a16="http://schemas.microsoft.com/office/drawing/2014/main" id="{1B7C2A2A-FD03-373C-A0EB-7D07ACE7E9AA}"/>
              </a:ext>
            </a:extLst>
          </p:cNvPr>
          <p:cNvSpPr>
            <a:spLocks noGrp="1"/>
          </p:cNvSpPr>
          <p:nvPr>
            <p:ph type="pic" sz="quarter" idx="15"/>
          </p:nvPr>
        </p:nvSpPr>
        <p:spPr>
          <a:xfrm>
            <a:off x="6265907" y="3703627"/>
            <a:ext cx="1888588" cy="1780309"/>
          </a:xfrm>
        </p:spPr>
        <p:txBody>
          <a:bodyPr/>
          <a:lstStyle/>
          <a:p>
            <a:endParaRPr lang="en-US"/>
          </a:p>
        </p:txBody>
      </p:sp>
      <p:sp>
        <p:nvSpPr>
          <p:cNvPr id="9" name="Picture Placeholder 24">
            <a:extLst>
              <a:ext uri="{FF2B5EF4-FFF2-40B4-BE49-F238E27FC236}">
                <a16:creationId xmlns:a16="http://schemas.microsoft.com/office/drawing/2014/main" id="{B7F236DC-3D01-2AFC-31D4-4F8C367D533F}"/>
              </a:ext>
            </a:extLst>
          </p:cNvPr>
          <p:cNvSpPr>
            <a:spLocks noGrp="1"/>
          </p:cNvSpPr>
          <p:nvPr>
            <p:ph type="pic" sz="quarter" idx="16"/>
          </p:nvPr>
        </p:nvSpPr>
        <p:spPr>
          <a:xfrm>
            <a:off x="9287726" y="3667147"/>
            <a:ext cx="1888588" cy="1780309"/>
          </a:xfrm>
        </p:spPr>
        <p:txBody>
          <a:bodyPr/>
          <a:lstStyle/>
          <a:p>
            <a:endParaRPr lang="en-US"/>
          </a:p>
        </p:txBody>
      </p:sp>
      <p:sp>
        <p:nvSpPr>
          <p:cNvPr id="8" name="Title 6">
            <a:extLst>
              <a:ext uri="{FF2B5EF4-FFF2-40B4-BE49-F238E27FC236}">
                <a16:creationId xmlns:a16="http://schemas.microsoft.com/office/drawing/2014/main" id="{99EC24A3-3032-D70C-C4D9-A8CAB3869A93}"/>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pic>
        <p:nvPicPr>
          <p:cNvPr id="16" name="Picture 15" descr="A yellow and blue sign&#10;&#10;Description automatically generated">
            <a:extLst>
              <a:ext uri="{FF2B5EF4-FFF2-40B4-BE49-F238E27FC236}">
                <a16:creationId xmlns:a16="http://schemas.microsoft.com/office/drawing/2014/main" id="{CDAAB918-81D3-6C7E-DE68-211EDA6D975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Tree>
    <p:extLst>
      <p:ext uri="{BB962C8B-B14F-4D97-AF65-F5344CB8AC3E}">
        <p14:creationId xmlns:p14="http://schemas.microsoft.com/office/powerpoint/2010/main" val="837388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9" name="Picture 8" descr="A black background with a blue surface&#10;&#10;Description automatically generated">
            <a:extLst>
              <a:ext uri="{FF2B5EF4-FFF2-40B4-BE49-F238E27FC236}">
                <a16:creationId xmlns:a16="http://schemas.microsoft.com/office/drawing/2014/main" id="{D49D6371-B916-661F-68DC-FD8EE5A24D1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2">
            <a:extLst>
              <a:ext uri="{FF2B5EF4-FFF2-40B4-BE49-F238E27FC236}">
                <a16:creationId xmlns:a16="http://schemas.microsoft.com/office/drawing/2014/main" id="{B2DE72DE-B296-9E1C-1B3F-43D5E1FCD8A0}"/>
              </a:ext>
            </a:extLst>
          </p:cNvPr>
          <p:cNvSpPr>
            <a:spLocks noGrp="1"/>
          </p:cNvSpPr>
          <p:nvPr>
            <p:ph idx="1"/>
          </p:nvPr>
        </p:nvSpPr>
        <p:spPr>
          <a:xfrm>
            <a:off x="583366" y="2191019"/>
            <a:ext cx="4675908" cy="236694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hart Placeholder 2">
            <a:extLst>
              <a:ext uri="{FF2B5EF4-FFF2-40B4-BE49-F238E27FC236}">
                <a16:creationId xmlns:a16="http://schemas.microsoft.com/office/drawing/2014/main" id="{5ADBA752-5E9E-9233-1F35-A09584B4A755}"/>
              </a:ext>
            </a:extLst>
          </p:cNvPr>
          <p:cNvSpPr>
            <a:spLocks noGrp="1"/>
          </p:cNvSpPr>
          <p:nvPr>
            <p:ph type="chart" sz="quarter" idx="10"/>
          </p:nvPr>
        </p:nvSpPr>
        <p:spPr>
          <a:xfrm>
            <a:off x="5916613" y="2187862"/>
            <a:ext cx="5707062" cy="3532187"/>
          </a:xfrm>
        </p:spPr>
        <p:txBody>
          <a:bodyPr/>
          <a:lstStyle/>
          <a:p>
            <a:endParaRPr lang="en-US"/>
          </a:p>
        </p:txBody>
      </p:sp>
      <p:pic>
        <p:nvPicPr>
          <p:cNvPr id="13" name="Picture 12" descr="A yellow and blue sign&#10;&#10;Description automatically generated">
            <a:extLst>
              <a:ext uri="{FF2B5EF4-FFF2-40B4-BE49-F238E27FC236}">
                <a16:creationId xmlns:a16="http://schemas.microsoft.com/office/drawing/2014/main" id="{8F0A49A4-5C9B-ADFB-33C4-57DF2A082D3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
        <p:nvSpPr>
          <p:cNvPr id="14" name="Title 6">
            <a:extLst>
              <a:ext uri="{FF2B5EF4-FFF2-40B4-BE49-F238E27FC236}">
                <a16:creationId xmlns:a16="http://schemas.microsoft.com/office/drawing/2014/main" id="{CF934B96-1308-91FB-E96A-AEB1AA7D5362}"/>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spTree>
    <p:extLst>
      <p:ext uri="{BB962C8B-B14F-4D97-AF65-F5344CB8AC3E}">
        <p14:creationId xmlns:p14="http://schemas.microsoft.com/office/powerpoint/2010/main" val="2235495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ABF16994-8446-BD1D-3839-FCA28FEE35CA}"/>
              </a:ext>
            </a:extLst>
          </p:cNvPr>
          <p:cNvSpPr/>
          <p:nvPr userDrawn="1"/>
        </p:nvSpPr>
        <p:spPr>
          <a:xfrm>
            <a:off x="459406" y="5489289"/>
            <a:ext cx="11273188" cy="942343"/>
          </a:xfrm>
          <a:prstGeom prst="roundRect">
            <a:avLst>
              <a:gd name="adj" fmla="val 45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yellow and black sign with white text&#10;&#10;Description automatically generated">
            <a:extLst>
              <a:ext uri="{FF2B5EF4-FFF2-40B4-BE49-F238E27FC236}">
                <a16:creationId xmlns:a16="http://schemas.microsoft.com/office/drawing/2014/main" id="{4E912473-0666-BC24-205C-E073D4316A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2306"/>
            <a:ext cx="5194987" cy="2036307"/>
          </a:xfrm>
          <a:prstGeom prst="rect">
            <a:avLst/>
          </a:prstGeom>
        </p:spPr>
      </p:pic>
      <p:sp>
        <p:nvSpPr>
          <p:cNvPr id="12" name="Text Placeholder 11">
            <a:extLst>
              <a:ext uri="{FF2B5EF4-FFF2-40B4-BE49-F238E27FC236}">
                <a16:creationId xmlns:a16="http://schemas.microsoft.com/office/drawing/2014/main" id="{3FF0E2C0-608E-99C1-78CB-1F9497F7178B}"/>
              </a:ext>
            </a:extLst>
          </p:cNvPr>
          <p:cNvSpPr>
            <a:spLocks noGrp="1"/>
          </p:cNvSpPr>
          <p:nvPr>
            <p:ph type="body" sz="quarter" idx="10"/>
          </p:nvPr>
        </p:nvSpPr>
        <p:spPr>
          <a:xfrm>
            <a:off x="515938" y="2152172"/>
            <a:ext cx="6135381" cy="291074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Freeform 1">
            <a:extLst>
              <a:ext uri="{FF2B5EF4-FFF2-40B4-BE49-F238E27FC236}">
                <a16:creationId xmlns:a16="http://schemas.microsoft.com/office/drawing/2014/main" id="{803CDBF5-75EE-1A8B-DCDA-C849A5981051}"/>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83BF7E3E-AAB4-6909-BF44-0255B78734B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654053" y="1368711"/>
            <a:ext cx="5785731" cy="5489289"/>
          </a:xfrm>
          <a:prstGeom prst="rect">
            <a:avLst/>
          </a:prstGeom>
        </p:spPr>
      </p:pic>
      <p:sp>
        <p:nvSpPr>
          <p:cNvPr id="18" name="Title 6">
            <a:extLst>
              <a:ext uri="{FF2B5EF4-FFF2-40B4-BE49-F238E27FC236}">
                <a16:creationId xmlns:a16="http://schemas.microsoft.com/office/drawing/2014/main" id="{F491E739-7B8C-5268-A571-5B54119278DA}"/>
              </a:ext>
            </a:extLst>
          </p:cNvPr>
          <p:cNvSpPr>
            <a:spLocks noGrp="1"/>
          </p:cNvSpPr>
          <p:nvPr>
            <p:ph type="title"/>
          </p:nvPr>
        </p:nvSpPr>
        <p:spPr>
          <a:xfrm>
            <a:off x="515938" y="618152"/>
            <a:ext cx="10170259" cy="812788"/>
          </a:xfrm>
        </p:spPr>
        <p:txBody>
          <a:bodyPr/>
          <a:lstStyle/>
          <a:p>
            <a:r>
              <a:rPr lang="en-GB"/>
              <a:t>Click to edit Master title style</a:t>
            </a:r>
            <a:endParaRPr lang="en-US"/>
          </a:p>
        </p:txBody>
      </p:sp>
    </p:spTree>
    <p:extLst>
      <p:ext uri="{BB962C8B-B14F-4D97-AF65-F5344CB8AC3E}">
        <p14:creationId xmlns:p14="http://schemas.microsoft.com/office/powerpoint/2010/main" val="208621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105E3BB5-64F7-0B2D-A857-B5A789C1C8B3}"/>
              </a:ext>
            </a:extLst>
          </p:cNvPr>
          <p:cNvSpPr>
            <a:spLocks noGrp="1"/>
          </p:cNvSpPr>
          <p:nvPr>
            <p:ph type="body" sz="quarter" idx="10"/>
          </p:nvPr>
        </p:nvSpPr>
        <p:spPr>
          <a:xfrm>
            <a:off x="515938" y="1977923"/>
            <a:ext cx="5275264" cy="258244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11">
            <a:extLst>
              <a:ext uri="{FF2B5EF4-FFF2-40B4-BE49-F238E27FC236}">
                <a16:creationId xmlns:a16="http://schemas.microsoft.com/office/drawing/2014/main" id="{B23FFE17-7B79-0BC5-C8A7-71A4C8C51BCB}"/>
              </a:ext>
            </a:extLst>
          </p:cNvPr>
          <p:cNvSpPr>
            <a:spLocks noGrp="1"/>
          </p:cNvSpPr>
          <p:nvPr>
            <p:ph type="body" sz="quarter" idx="11"/>
          </p:nvPr>
        </p:nvSpPr>
        <p:spPr>
          <a:xfrm>
            <a:off x="6307140" y="1977923"/>
            <a:ext cx="5275264" cy="258244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Rounded Rectangle 15">
            <a:extLst>
              <a:ext uri="{FF2B5EF4-FFF2-40B4-BE49-F238E27FC236}">
                <a16:creationId xmlns:a16="http://schemas.microsoft.com/office/drawing/2014/main" id="{AA1CA434-AE7C-1986-8653-D744D8F0DBD0}"/>
              </a:ext>
            </a:extLst>
          </p:cNvPr>
          <p:cNvSpPr/>
          <p:nvPr userDrawn="1"/>
        </p:nvSpPr>
        <p:spPr>
          <a:xfrm>
            <a:off x="402874" y="5489289"/>
            <a:ext cx="11273188" cy="942343"/>
          </a:xfrm>
          <a:prstGeom prst="roundRect">
            <a:avLst>
              <a:gd name="adj" fmla="val 45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yellow and black sign with white text&#10;&#10;Description automatically generated">
            <a:extLst>
              <a:ext uri="{FF2B5EF4-FFF2-40B4-BE49-F238E27FC236}">
                <a16:creationId xmlns:a16="http://schemas.microsoft.com/office/drawing/2014/main" id="{D2E52FEF-56DC-3A65-C45D-57EBFF9B1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2306"/>
            <a:ext cx="5194987" cy="2036307"/>
          </a:xfrm>
          <a:prstGeom prst="rect">
            <a:avLst/>
          </a:prstGeom>
        </p:spPr>
      </p:pic>
      <p:sp>
        <p:nvSpPr>
          <p:cNvPr id="20" name="Title 6">
            <a:extLst>
              <a:ext uri="{FF2B5EF4-FFF2-40B4-BE49-F238E27FC236}">
                <a16:creationId xmlns:a16="http://schemas.microsoft.com/office/drawing/2014/main" id="{05BBDC82-B725-3A65-83B8-0E48BD8B8805}"/>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spTree>
    <p:extLst>
      <p:ext uri="{BB962C8B-B14F-4D97-AF65-F5344CB8AC3E}">
        <p14:creationId xmlns:p14="http://schemas.microsoft.com/office/powerpoint/2010/main" val="11347522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B2DE72DE-B296-9E1C-1B3F-43D5E1FCD8A0}"/>
              </a:ext>
            </a:extLst>
          </p:cNvPr>
          <p:cNvSpPr>
            <a:spLocks noGrp="1"/>
          </p:cNvSpPr>
          <p:nvPr>
            <p:ph idx="1"/>
          </p:nvPr>
        </p:nvSpPr>
        <p:spPr>
          <a:xfrm>
            <a:off x="582612" y="2036390"/>
            <a:ext cx="4426526" cy="30752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Picture Placeholder 2">
            <a:extLst>
              <a:ext uri="{FF2B5EF4-FFF2-40B4-BE49-F238E27FC236}">
                <a16:creationId xmlns:a16="http://schemas.microsoft.com/office/drawing/2014/main" id="{CC52EC52-ED91-DA14-3972-D3B4D60B09BC}"/>
              </a:ext>
            </a:extLst>
          </p:cNvPr>
          <p:cNvSpPr>
            <a:spLocks noGrp="1"/>
          </p:cNvSpPr>
          <p:nvPr>
            <p:ph type="pic" sz="quarter" idx="10"/>
          </p:nvPr>
        </p:nvSpPr>
        <p:spPr>
          <a:xfrm>
            <a:off x="5513388" y="2036391"/>
            <a:ext cx="6096000" cy="3075256"/>
          </a:xfrm>
        </p:spPr>
        <p:txBody>
          <a:bodyPr/>
          <a:lstStyle/>
          <a:p>
            <a:endParaRPr lang="en-US"/>
          </a:p>
        </p:txBody>
      </p:sp>
      <p:sp>
        <p:nvSpPr>
          <p:cNvPr id="10" name="Rounded Rectangle 9">
            <a:extLst>
              <a:ext uri="{FF2B5EF4-FFF2-40B4-BE49-F238E27FC236}">
                <a16:creationId xmlns:a16="http://schemas.microsoft.com/office/drawing/2014/main" id="{53F31826-93F0-DC63-4724-1FEAE875A369}"/>
              </a:ext>
            </a:extLst>
          </p:cNvPr>
          <p:cNvSpPr/>
          <p:nvPr userDrawn="1"/>
        </p:nvSpPr>
        <p:spPr>
          <a:xfrm>
            <a:off x="402874" y="5489289"/>
            <a:ext cx="11273188" cy="942343"/>
          </a:xfrm>
          <a:prstGeom prst="roundRect">
            <a:avLst>
              <a:gd name="adj" fmla="val 45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yellow and black sign with white text&#10;&#10;Description automatically generated">
            <a:extLst>
              <a:ext uri="{FF2B5EF4-FFF2-40B4-BE49-F238E27FC236}">
                <a16:creationId xmlns:a16="http://schemas.microsoft.com/office/drawing/2014/main" id="{E0CF9607-B808-6417-737A-C7D53045050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2306"/>
            <a:ext cx="5194987" cy="2036307"/>
          </a:xfrm>
          <a:prstGeom prst="rect">
            <a:avLst/>
          </a:prstGeom>
        </p:spPr>
      </p:pic>
      <p:sp>
        <p:nvSpPr>
          <p:cNvPr id="13" name="Title 6">
            <a:extLst>
              <a:ext uri="{FF2B5EF4-FFF2-40B4-BE49-F238E27FC236}">
                <a16:creationId xmlns:a16="http://schemas.microsoft.com/office/drawing/2014/main" id="{A784213D-9742-7FB8-EE43-5AC0A7612730}"/>
              </a:ext>
            </a:extLst>
          </p:cNvPr>
          <p:cNvSpPr>
            <a:spLocks noGrp="1"/>
          </p:cNvSpPr>
          <p:nvPr>
            <p:ph type="title"/>
          </p:nvPr>
        </p:nvSpPr>
        <p:spPr>
          <a:xfrm>
            <a:off x="515938" y="618152"/>
            <a:ext cx="5210305" cy="812788"/>
          </a:xfrm>
        </p:spPr>
        <p:txBody>
          <a:bodyPr/>
          <a:lstStyle/>
          <a:p>
            <a:r>
              <a:rPr lang="en-GB"/>
              <a:t>Click to edit Master title style</a:t>
            </a:r>
            <a:endParaRPr lang="en-US"/>
          </a:p>
        </p:txBody>
      </p:sp>
    </p:spTree>
    <p:extLst>
      <p:ext uri="{BB962C8B-B14F-4D97-AF65-F5344CB8AC3E}">
        <p14:creationId xmlns:p14="http://schemas.microsoft.com/office/powerpoint/2010/main" val="1533473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AFCB5D-AF9D-EF28-99D5-C35CFABF0F6C}"/>
              </a:ext>
            </a:extLst>
          </p:cNvPr>
          <p:cNvSpPr/>
          <p:nvPr userDrawn="1"/>
        </p:nvSpPr>
        <p:spPr>
          <a:xfrm>
            <a:off x="7676"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1">
            <a:extLst>
              <a:ext uri="{FF2B5EF4-FFF2-40B4-BE49-F238E27FC236}">
                <a16:creationId xmlns:a16="http://schemas.microsoft.com/office/drawing/2014/main" id="{DF6BDE2A-EC90-8D01-7C48-3A341C1CF702}"/>
              </a:ext>
            </a:extLst>
          </p:cNvPr>
          <p:cNvSpPr>
            <a:spLocks noGrp="1"/>
          </p:cNvSpPr>
          <p:nvPr>
            <p:ph type="body" sz="quarter" idx="10" hasCustomPrompt="1"/>
          </p:nvPr>
        </p:nvSpPr>
        <p:spPr>
          <a:xfrm>
            <a:off x="0" y="5213674"/>
            <a:ext cx="12176647" cy="398191"/>
          </a:xfrm>
        </p:spPr>
        <p:txBody>
          <a:bodyPr>
            <a:noAutofit/>
          </a:bodyPr>
          <a:lstStyle>
            <a:lvl1pPr marL="0" indent="0" algn="ctr">
              <a:buNone/>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The Foundry, 17 Oval Way ,London</a:t>
            </a:r>
            <a:endParaRPr lang="en-US"/>
          </a:p>
        </p:txBody>
      </p:sp>
      <p:sp>
        <p:nvSpPr>
          <p:cNvPr id="6" name="Text Placeholder 11">
            <a:extLst>
              <a:ext uri="{FF2B5EF4-FFF2-40B4-BE49-F238E27FC236}">
                <a16:creationId xmlns:a16="http://schemas.microsoft.com/office/drawing/2014/main" id="{83D119EF-58E9-2CE9-FC30-959F7714AF2B}"/>
              </a:ext>
            </a:extLst>
          </p:cNvPr>
          <p:cNvSpPr>
            <a:spLocks noGrp="1"/>
          </p:cNvSpPr>
          <p:nvPr>
            <p:ph type="body" sz="quarter" idx="11" hasCustomPrompt="1"/>
          </p:nvPr>
        </p:nvSpPr>
        <p:spPr>
          <a:xfrm>
            <a:off x="38383" y="5666422"/>
            <a:ext cx="12176648" cy="398192"/>
          </a:xfrm>
        </p:spPr>
        <p:txBody>
          <a:bodyPr>
            <a:normAutofit/>
          </a:bodyPr>
          <a:lstStyle>
            <a:lvl1pPr marL="0" indent="0" algn="ctr">
              <a:buNone/>
              <a:defRPr sz="1600" u="none">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For Advice contact: 0300 123 7015 E: </a:t>
            </a:r>
            <a:r>
              <a:rPr lang="en-GB" err="1"/>
              <a:t>info@kinship.org.co.uk</a:t>
            </a:r>
            <a:r>
              <a:rPr lang="en-GB"/>
              <a:t>  T: 03300 167 235 </a:t>
            </a:r>
            <a:endParaRPr lang="en-US"/>
          </a:p>
        </p:txBody>
      </p:sp>
      <p:sp>
        <p:nvSpPr>
          <p:cNvPr id="36" name="Text Placeholder 35">
            <a:extLst>
              <a:ext uri="{FF2B5EF4-FFF2-40B4-BE49-F238E27FC236}">
                <a16:creationId xmlns:a16="http://schemas.microsoft.com/office/drawing/2014/main" id="{34973510-6F85-595C-F93B-3760CBB7DEB3}"/>
              </a:ext>
            </a:extLst>
          </p:cNvPr>
          <p:cNvSpPr>
            <a:spLocks noGrp="1"/>
          </p:cNvSpPr>
          <p:nvPr>
            <p:ph type="body" sz="quarter" idx="13" hasCustomPrompt="1"/>
          </p:nvPr>
        </p:nvSpPr>
        <p:spPr>
          <a:xfrm>
            <a:off x="0" y="6173727"/>
            <a:ext cx="12207352" cy="540471"/>
          </a:xfrm>
        </p:spPr>
        <p:txBody>
          <a:bodyPr/>
          <a:lstStyle>
            <a:lvl1pPr marL="0" indent="0" algn="ctr">
              <a:buNone/>
              <a:defRPr b="1" i="0">
                <a:solidFill>
                  <a:schemeClr val="bg1"/>
                </a:solidFill>
                <a:latin typeface="Raleway" panose="020B0503030101060003" pitchFamily="34" charset="77"/>
              </a:defRPr>
            </a:lvl1pPr>
          </a:lstStyle>
          <a:p>
            <a:pPr lvl="0"/>
            <a:r>
              <a:rPr lang="en-GB" err="1"/>
              <a:t>compass.kinship.org.uk</a:t>
            </a:r>
            <a:endParaRPr lang="en-US"/>
          </a:p>
        </p:txBody>
      </p:sp>
      <p:sp>
        <p:nvSpPr>
          <p:cNvPr id="45" name="Freeform 44">
            <a:extLst>
              <a:ext uri="{FF2B5EF4-FFF2-40B4-BE49-F238E27FC236}">
                <a16:creationId xmlns:a16="http://schemas.microsoft.com/office/drawing/2014/main" id="{C652401F-FE09-CB52-4F53-2BE0136D31FA}"/>
              </a:ext>
            </a:extLst>
          </p:cNvPr>
          <p:cNvSpPr/>
          <p:nvPr userDrawn="1"/>
        </p:nvSpPr>
        <p:spPr>
          <a:xfrm>
            <a:off x="12184321" y="6858000"/>
            <a:ext cx="7679" cy="39709"/>
          </a:xfrm>
          <a:custGeom>
            <a:avLst/>
            <a:gdLst>
              <a:gd name="connsiteX0" fmla="*/ 0 w 7679"/>
              <a:gd name="connsiteY0" fmla="*/ 0 h 39709"/>
              <a:gd name="connsiteX1" fmla="*/ 7679 w 7679"/>
              <a:gd name="connsiteY1" fmla="*/ 0 h 39709"/>
              <a:gd name="connsiteX2" fmla="*/ 7679 w 7679"/>
              <a:gd name="connsiteY2" fmla="*/ 39709 h 39709"/>
              <a:gd name="connsiteX3" fmla="*/ 2596 w 7679"/>
              <a:gd name="connsiteY3" fmla="*/ 11246 h 39709"/>
              <a:gd name="connsiteX4" fmla="*/ 0 w 7679"/>
              <a:gd name="connsiteY4" fmla="*/ 0 h 39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9" h="39709">
                <a:moveTo>
                  <a:pt x="0" y="0"/>
                </a:moveTo>
                <a:lnTo>
                  <a:pt x="7679" y="0"/>
                </a:lnTo>
                <a:lnTo>
                  <a:pt x="7679" y="39709"/>
                </a:lnTo>
                <a:lnTo>
                  <a:pt x="2596" y="11246"/>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yellow and black sign with white text&#10;&#10;Description automatically generated">
            <a:extLst>
              <a:ext uri="{FF2B5EF4-FFF2-40B4-BE49-F238E27FC236}">
                <a16:creationId xmlns:a16="http://schemas.microsoft.com/office/drawing/2014/main" id="{07CF850A-4CC1-36C3-314B-773905C8DD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498504" y="2121308"/>
            <a:ext cx="5194987" cy="2036307"/>
          </a:xfrm>
          <a:prstGeom prst="rect">
            <a:avLst/>
          </a:prstGeom>
        </p:spPr>
      </p:pic>
    </p:spTree>
    <p:extLst>
      <p:ext uri="{BB962C8B-B14F-4D97-AF65-F5344CB8AC3E}">
        <p14:creationId xmlns:p14="http://schemas.microsoft.com/office/powerpoint/2010/main" val="3584714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DF5297-64A6-76A0-86B3-BFE93CA1FD9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896"/>
            <a:ext cx="12192000" cy="6856207"/>
          </a:xfrm>
          <a:prstGeom prst="rect">
            <a:avLst/>
          </a:prstGeom>
        </p:spPr>
      </p:pic>
      <p:sp>
        <p:nvSpPr>
          <p:cNvPr id="20" name="Text Placeholder 6">
            <a:extLst>
              <a:ext uri="{FF2B5EF4-FFF2-40B4-BE49-F238E27FC236}">
                <a16:creationId xmlns:a16="http://schemas.microsoft.com/office/drawing/2014/main" id="{F5138AC3-C818-7ACE-37E8-07CB6C32ADE6}"/>
              </a:ext>
            </a:extLst>
          </p:cNvPr>
          <p:cNvSpPr>
            <a:spLocks noGrp="1"/>
          </p:cNvSpPr>
          <p:nvPr>
            <p:ph type="body" sz="quarter" idx="10"/>
          </p:nvPr>
        </p:nvSpPr>
        <p:spPr>
          <a:xfrm>
            <a:off x="515937" y="3338360"/>
            <a:ext cx="4985453" cy="2583790"/>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2">
            <a:extLst>
              <a:ext uri="{FF2B5EF4-FFF2-40B4-BE49-F238E27FC236}">
                <a16:creationId xmlns:a16="http://schemas.microsoft.com/office/drawing/2014/main" id="{5893C71D-CE02-3468-0D7F-7BC28B4D54EB}"/>
              </a:ext>
            </a:extLst>
          </p:cNvPr>
          <p:cNvSpPr>
            <a:spLocks noGrp="1"/>
          </p:cNvSpPr>
          <p:nvPr>
            <p:ph type="body" sz="quarter" idx="11" hasCustomPrompt="1"/>
          </p:nvPr>
        </p:nvSpPr>
        <p:spPr>
          <a:xfrm>
            <a:off x="515938" y="2347150"/>
            <a:ext cx="3690938" cy="495748"/>
          </a:xfrm>
        </p:spPr>
        <p:txBody>
          <a:bodyPr>
            <a:noAutofit/>
          </a:bodyPr>
          <a:lstStyle>
            <a:lvl1pPr marL="0" indent="0">
              <a:buNone/>
              <a:defRPr sz="3800" b="1" i="0">
                <a:solidFill>
                  <a:schemeClr val="accent1"/>
                </a:solidFill>
                <a:latin typeface="Prodigy Sans" pitchFamily="2" charset="77"/>
              </a:defRPr>
            </a:lvl1pPr>
          </a:lstStyle>
          <a:p>
            <a:pPr lvl="0"/>
            <a:r>
              <a:rPr lang="en-GB"/>
              <a:t>Title</a:t>
            </a:r>
            <a:endParaRPr lang="en-US"/>
          </a:p>
        </p:txBody>
      </p:sp>
      <p:pic>
        <p:nvPicPr>
          <p:cNvPr id="8" name="Picture 7" descr="A yellow and blue sign&#10;&#10;Description automatically generated">
            <a:extLst>
              <a:ext uri="{FF2B5EF4-FFF2-40B4-BE49-F238E27FC236}">
                <a16:creationId xmlns:a16="http://schemas.microsoft.com/office/drawing/2014/main" id="{D513A7E0-05BF-C742-DB19-2D7D0FDDFAA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935" y="0"/>
            <a:ext cx="5683383" cy="2227746"/>
          </a:xfrm>
          <a:prstGeom prst="rect">
            <a:avLst/>
          </a:prstGeom>
        </p:spPr>
      </p:pic>
    </p:spTree>
    <p:extLst>
      <p:ext uri="{BB962C8B-B14F-4D97-AF65-F5344CB8AC3E}">
        <p14:creationId xmlns:p14="http://schemas.microsoft.com/office/powerpoint/2010/main" val="25142787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3" name="Picture 2" descr="A blue circle with a white circle in the middle&#10;&#10;Description automatically generated">
            <a:extLst>
              <a:ext uri="{FF2B5EF4-FFF2-40B4-BE49-F238E27FC236}">
                <a16:creationId xmlns:a16="http://schemas.microsoft.com/office/drawing/2014/main" id="{BBDABC5D-DD29-984A-9B39-94156DDE19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2B2D10A5-ABB3-7FE3-13E6-DAFCC942AB08}"/>
              </a:ext>
            </a:extLst>
          </p:cNvPr>
          <p:cNvSpPr>
            <a:spLocks noGrp="1"/>
          </p:cNvSpPr>
          <p:nvPr>
            <p:ph type="body" sz="quarter" idx="10"/>
          </p:nvPr>
        </p:nvSpPr>
        <p:spPr>
          <a:xfrm>
            <a:off x="515937" y="3806285"/>
            <a:ext cx="7458830" cy="25837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descr="A yellow and black sign with white text&#10;&#10;Description automatically generated">
            <a:extLst>
              <a:ext uri="{FF2B5EF4-FFF2-40B4-BE49-F238E27FC236}">
                <a16:creationId xmlns:a16="http://schemas.microsoft.com/office/drawing/2014/main" id="{8AF7F685-0520-C7D6-0342-E8A82DFF14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029" y="135083"/>
            <a:ext cx="4379370" cy="1716605"/>
          </a:xfrm>
          <a:prstGeom prst="rect">
            <a:avLst/>
          </a:prstGeom>
        </p:spPr>
      </p:pic>
      <p:sp>
        <p:nvSpPr>
          <p:cNvPr id="10" name="Text Placeholder 2">
            <a:extLst>
              <a:ext uri="{FF2B5EF4-FFF2-40B4-BE49-F238E27FC236}">
                <a16:creationId xmlns:a16="http://schemas.microsoft.com/office/drawing/2014/main" id="{0DAECB39-18F6-0AAD-F7A3-B0A1534E0B8E}"/>
              </a:ext>
            </a:extLst>
          </p:cNvPr>
          <p:cNvSpPr>
            <a:spLocks noGrp="1"/>
          </p:cNvSpPr>
          <p:nvPr>
            <p:ph type="body" sz="quarter" idx="12" hasCustomPrompt="1"/>
          </p:nvPr>
        </p:nvSpPr>
        <p:spPr>
          <a:xfrm>
            <a:off x="9465533" y="3090486"/>
            <a:ext cx="2210529" cy="495748"/>
          </a:xfrm>
        </p:spPr>
        <p:txBody>
          <a:bodyPr>
            <a:noAutofit/>
          </a:bodyPr>
          <a:lstStyle>
            <a:lvl1pPr marL="0" indent="0" algn="ctr">
              <a:buNone/>
              <a:defRPr sz="3800" b="1" i="0">
                <a:solidFill>
                  <a:schemeClr val="accent1"/>
                </a:solidFill>
                <a:latin typeface="Prodigy Sans" pitchFamily="2" charset="77"/>
              </a:defRPr>
            </a:lvl1pPr>
          </a:lstStyle>
          <a:p>
            <a:pPr lvl="0"/>
            <a:r>
              <a:rPr lang="en-GB"/>
              <a:t>Quote</a:t>
            </a:r>
            <a:endParaRPr lang="en-US"/>
          </a:p>
        </p:txBody>
      </p:sp>
      <p:sp>
        <p:nvSpPr>
          <p:cNvPr id="13" name="Title 6">
            <a:extLst>
              <a:ext uri="{FF2B5EF4-FFF2-40B4-BE49-F238E27FC236}">
                <a16:creationId xmlns:a16="http://schemas.microsoft.com/office/drawing/2014/main" id="{4E3C1C85-C4E4-9535-E895-328D66E37E4B}"/>
              </a:ext>
            </a:extLst>
          </p:cNvPr>
          <p:cNvSpPr>
            <a:spLocks noGrp="1"/>
          </p:cNvSpPr>
          <p:nvPr>
            <p:ph type="title"/>
          </p:nvPr>
        </p:nvSpPr>
        <p:spPr>
          <a:xfrm>
            <a:off x="583366" y="2012797"/>
            <a:ext cx="5512634" cy="1325563"/>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42745686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19AB26C0-3D13-F8C5-B797-4250CACDC6DA}"/>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6">
            <a:extLst>
              <a:ext uri="{FF2B5EF4-FFF2-40B4-BE49-F238E27FC236}">
                <a16:creationId xmlns:a16="http://schemas.microsoft.com/office/drawing/2014/main" id="{D6581752-AB13-078D-43B8-05D7FBBFF140}"/>
              </a:ext>
            </a:extLst>
          </p:cNvPr>
          <p:cNvSpPr>
            <a:spLocks noGrp="1"/>
          </p:cNvSpPr>
          <p:nvPr>
            <p:ph type="title"/>
          </p:nvPr>
        </p:nvSpPr>
        <p:spPr>
          <a:xfrm>
            <a:off x="533401" y="585181"/>
            <a:ext cx="5257801" cy="1325563"/>
          </a:xfrm>
        </p:spPr>
        <p:txBody>
          <a:bodyPr/>
          <a:lstStyle/>
          <a:p>
            <a:r>
              <a:rPr lang="en-GB"/>
              <a:t>Click to edit Master title style</a:t>
            </a:r>
            <a:endParaRPr lang="en-US"/>
          </a:p>
        </p:txBody>
      </p:sp>
      <p:sp>
        <p:nvSpPr>
          <p:cNvPr id="6" name="Text Placeholder 11">
            <a:extLst>
              <a:ext uri="{FF2B5EF4-FFF2-40B4-BE49-F238E27FC236}">
                <a16:creationId xmlns:a16="http://schemas.microsoft.com/office/drawing/2014/main" id="{CE9F9CD2-047C-E5D6-3233-52E9AB25077F}"/>
              </a:ext>
            </a:extLst>
          </p:cNvPr>
          <p:cNvSpPr>
            <a:spLocks noGrp="1"/>
          </p:cNvSpPr>
          <p:nvPr>
            <p:ph type="body" sz="quarter" idx="10"/>
          </p:nvPr>
        </p:nvSpPr>
        <p:spPr>
          <a:xfrm>
            <a:off x="533401" y="2398382"/>
            <a:ext cx="5412699" cy="23669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6" name="Picture 25" descr="A yellow and blue sign&#10;&#10;Description automatically generated">
            <a:extLst>
              <a:ext uri="{FF2B5EF4-FFF2-40B4-BE49-F238E27FC236}">
                <a16:creationId xmlns:a16="http://schemas.microsoft.com/office/drawing/2014/main" id="{07D9A233-98FA-EA11-0754-13F6A9337A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pic>
        <p:nvPicPr>
          <p:cNvPr id="4" name="Picture 3" descr="A person and child hugging&#10;&#10;AI-generated content may be incorrect.">
            <a:extLst>
              <a:ext uri="{FF2B5EF4-FFF2-40B4-BE49-F238E27FC236}">
                <a16:creationId xmlns:a16="http://schemas.microsoft.com/office/drawing/2014/main" id="{9E184FB1-5323-5EA6-8EB9-C0D703720A2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156594" y="1258413"/>
            <a:ext cx="6035406" cy="5599587"/>
          </a:xfrm>
          <a:prstGeom prst="rect">
            <a:avLst/>
          </a:prstGeom>
        </p:spPr>
      </p:pic>
    </p:spTree>
    <p:extLst>
      <p:ext uri="{BB962C8B-B14F-4D97-AF65-F5344CB8AC3E}">
        <p14:creationId xmlns:p14="http://schemas.microsoft.com/office/powerpoint/2010/main" val="1211651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ABF16994-8446-BD1D-3839-FCA28FEE35CA}"/>
              </a:ext>
            </a:extLst>
          </p:cNvPr>
          <p:cNvSpPr/>
          <p:nvPr userDrawn="1"/>
        </p:nvSpPr>
        <p:spPr>
          <a:xfrm>
            <a:off x="459406" y="5497379"/>
            <a:ext cx="11273188" cy="942343"/>
          </a:xfrm>
          <a:prstGeom prst="roundRect">
            <a:avLst>
              <a:gd name="adj" fmla="val 45228"/>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3FF0E2C0-608E-99C1-78CB-1F9497F7178B}"/>
              </a:ext>
            </a:extLst>
          </p:cNvPr>
          <p:cNvSpPr>
            <a:spLocks noGrp="1"/>
          </p:cNvSpPr>
          <p:nvPr>
            <p:ph type="body" sz="quarter" idx="10"/>
          </p:nvPr>
        </p:nvSpPr>
        <p:spPr>
          <a:xfrm>
            <a:off x="515938" y="2152172"/>
            <a:ext cx="5791201" cy="291074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Freeform 1">
            <a:extLst>
              <a:ext uri="{FF2B5EF4-FFF2-40B4-BE49-F238E27FC236}">
                <a16:creationId xmlns:a16="http://schemas.microsoft.com/office/drawing/2014/main" id="{803CDBF5-75EE-1A8B-DCDA-C849A5981051}"/>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yellow and blue sign&#10;&#10;Description automatically generated">
            <a:extLst>
              <a:ext uri="{FF2B5EF4-FFF2-40B4-BE49-F238E27FC236}">
                <a16:creationId xmlns:a16="http://schemas.microsoft.com/office/drawing/2014/main" id="{AE064F57-603C-EE21-F769-4F47AB9ED1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47394"/>
            <a:ext cx="5210305" cy="2042311"/>
          </a:xfrm>
          <a:prstGeom prst="rect">
            <a:avLst/>
          </a:prstGeom>
        </p:spPr>
      </p:pic>
      <p:sp>
        <p:nvSpPr>
          <p:cNvPr id="18" name="Title 6">
            <a:extLst>
              <a:ext uri="{FF2B5EF4-FFF2-40B4-BE49-F238E27FC236}">
                <a16:creationId xmlns:a16="http://schemas.microsoft.com/office/drawing/2014/main" id="{F491E739-7B8C-5268-A571-5B54119278DA}"/>
              </a:ext>
            </a:extLst>
          </p:cNvPr>
          <p:cNvSpPr>
            <a:spLocks noGrp="1"/>
          </p:cNvSpPr>
          <p:nvPr>
            <p:ph type="title"/>
          </p:nvPr>
        </p:nvSpPr>
        <p:spPr>
          <a:xfrm>
            <a:off x="515938" y="618152"/>
            <a:ext cx="9747178" cy="812788"/>
          </a:xfrm>
        </p:spPr>
        <p:txBody>
          <a:bodyPr/>
          <a:lstStyle/>
          <a:p>
            <a:r>
              <a:rPr lang="en-GB"/>
              <a:t>Click to edit Master title style</a:t>
            </a:r>
            <a:endParaRPr lang="en-US"/>
          </a:p>
        </p:txBody>
      </p:sp>
      <p:pic>
        <p:nvPicPr>
          <p:cNvPr id="3" name="Picture 2" descr="A person and child hugging&#10;&#10;AI-generated content may be incorrect.">
            <a:extLst>
              <a:ext uri="{FF2B5EF4-FFF2-40B4-BE49-F238E27FC236}">
                <a16:creationId xmlns:a16="http://schemas.microsoft.com/office/drawing/2014/main" id="{466AB46B-724E-6995-CB87-09DDE09D512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156594" y="1258413"/>
            <a:ext cx="6035406" cy="5599587"/>
          </a:xfrm>
          <a:prstGeom prst="rect">
            <a:avLst/>
          </a:prstGeom>
        </p:spPr>
      </p:pic>
    </p:spTree>
    <p:extLst>
      <p:ext uri="{BB962C8B-B14F-4D97-AF65-F5344CB8AC3E}">
        <p14:creationId xmlns:p14="http://schemas.microsoft.com/office/powerpoint/2010/main" val="3336947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11EF4AD-F1F0-6993-7BA3-9AFE00E0B9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77999" y="-169848"/>
            <a:ext cx="7114000" cy="7197695"/>
          </a:xfrm>
          <a:prstGeom prst="rect">
            <a:avLst/>
          </a:prstGeom>
        </p:spPr>
      </p:pic>
      <p:sp>
        <p:nvSpPr>
          <p:cNvPr id="5" name="Subtitle 2">
            <a:extLst>
              <a:ext uri="{FF2B5EF4-FFF2-40B4-BE49-F238E27FC236}">
                <a16:creationId xmlns:a16="http://schemas.microsoft.com/office/drawing/2014/main" id="{5228271F-9167-BE1F-311F-006527B2B5A7}"/>
              </a:ext>
            </a:extLst>
          </p:cNvPr>
          <p:cNvSpPr>
            <a:spLocks noGrp="1"/>
          </p:cNvSpPr>
          <p:nvPr>
            <p:ph type="subTitle" idx="1"/>
          </p:nvPr>
        </p:nvSpPr>
        <p:spPr>
          <a:xfrm>
            <a:off x="515710" y="566039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6" name="Title 6">
            <a:extLst>
              <a:ext uri="{FF2B5EF4-FFF2-40B4-BE49-F238E27FC236}">
                <a16:creationId xmlns:a16="http://schemas.microsoft.com/office/drawing/2014/main" id="{162BA771-A255-8F3C-82C8-57A1C392BBAB}"/>
              </a:ext>
            </a:extLst>
          </p:cNvPr>
          <p:cNvSpPr>
            <a:spLocks noGrp="1"/>
          </p:cNvSpPr>
          <p:nvPr>
            <p:ph type="title"/>
          </p:nvPr>
        </p:nvSpPr>
        <p:spPr>
          <a:xfrm>
            <a:off x="515710" y="4177361"/>
            <a:ext cx="5329918" cy="1325563"/>
          </a:xfrm>
        </p:spPr>
        <p:txBody>
          <a:bodyPr/>
          <a:lstStyle>
            <a:lvl1pPr algn="l">
              <a:defRPr>
                <a:solidFill>
                  <a:schemeClr val="bg1"/>
                </a:solidFill>
              </a:defRPr>
            </a:lvl1pPr>
          </a:lstStyle>
          <a:p>
            <a:r>
              <a:rPr lang="en-GB"/>
              <a:t>Click to edit Master title style</a:t>
            </a:r>
            <a:endParaRPr lang="en-US"/>
          </a:p>
        </p:txBody>
      </p:sp>
      <p:sp>
        <p:nvSpPr>
          <p:cNvPr id="12" name="Rectangle 11">
            <a:extLst>
              <a:ext uri="{FF2B5EF4-FFF2-40B4-BE49-F238E27FC236}">
                <a16:creationId xmlns:a16="http://schemas.microsoft.com/office/drawing/2014/main" id="{E8709680-E889-CC21-36B6-5403471D870D}"/>
              </a:ext>
            </a:extLst>
          </p:cNvPr>
          <p:cNvSpPr/>
          <p:nvPr userDrawn="1"/>
        </p:nvSpPr>
        <p:spPr>
          <a:xfrm>
            <a:off x="11676290" y="3039893"/>
            <a:ext cx="515710" cy="74543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yellow and black sign with white text&#10;&#10;Description automatically generated">
            <a:extLst>
              <a:ext uri="{FF2B5EF4-FFF2-40B4-BE49-F238E27FC236}">
                <a16:creationId xmlns:a16="http://schemas.microsoft.com/office/drawing/2014/main" id="{687425FA-4E9D-27A4-3401-D6F46C4C281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2245" y="0"/>
            <a:ext cx="5683383" cy="2227746"/>
          </a:xfrm>
          <a:prstGeom prst="rect">
            <a:avLst/>
          </a:prstGeom>
        </p:spPr>
      </p:pic>
    </p:spTree>
    <p:extLst>
      <p:ext uri="{BB962C8B-B14F-4D97-AF65-F5344CB8AC3E}">
        <p14:creationId xmlns:p14="http://schemas.microsoft.com/office/powerpoint/2010/main" val="39995052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pic>
        <p:nvPicPr>
          <p:cNvPr id="4" name="Picture 3" descr="A blue and orange circle&#10;&#10;Description automatically generated">
            <a:extLst>
              <a:ext uri="{FF2B5EF4-FFF2-40B4-BE49-F238E27FC236}">
                <a16:creationId xmlns:a16="http://schemas.microsoft.com/office/drawing/2014/main" id="{C05E2336-C7A0-312B-D14B-955CF34CFAD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12213579" cy="6870138"/>
          </a:xfrm>
          <a:prstGeom prst="rect">
            <a:avLst/>
          </a:prstGeom>
        </p:spPr>
      </p:pic>
      <p:sp>
        <p:nvSpPr>
          <p:cNvPr id="7" name="Text Placeholder 6">
            <a:extLst>
              <a:ext uri="{FF2B5EF4-FFF2-40B4-BE49-F238E27FC236}">
                <a16:creationId xmlns:a16="http://schemas.microsoft.com/office/drawing/2014/main" id="{2B2D10A5-ABB3-7FE3-13E6-DAFCC942AB08}"/>
              </a:ext>
            </a:extLst>
          </p:cNvPr>
          <p:cNvSpPr>
            <a:spLocks noGrp="1"/>
          </p:cNvSpPr>
          <p:nvPr>
            <p:ph type="body" sz="quarter" idx="10"/>
          </p:nvPr>
        </p:nvSpPr>
        <p:spPr>
          <a:xfrm>
            <a:off x="515937" y="3806285"/>
            <a:ext cx="7458830" cy="25837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descr="A yellow and black sign with white text&#10;&#10;Description automatically generated">
            <a:extLst>
              <a:ext uri="{FF2B5EF4-FFF2-40B4-BE49-F238E27FC236}">
                <a16:creationId xmlns:a16="http://schemas.microsoft.com/office/drawing/2014/main" id="{8AF7F685-0520-C7D6-0342-E8A82DFF14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029" y="135083"/>
            <a:ext cx="4379370" cy="1716605"/>
          </a:xfrm>
          <a:prstGeom prst="rect">
            <a:avLst/>
          </a:prstGeom>
        </p:spPr>
      </p:pic>
      <p:sp>
        <p:nvSpPr>
          <p:cNvPr id="10" name="Text Placeholder 2">
            <a:extLst>
              <a:ext uri="{FF2B5EF4-FFF2-40B4-BE49-F238E27FC236}">
                <a16:creationId xmlns:a16="http://schemas.microsoft.com/office/drawing/2014/main" id="{0DAECB39-18F6-0AAD-F7A3-B0A1534E0B8E}"/>
              </a:ext>
            </a:extLst>
          </p:cNvPr>
          <p:cNvSpPr>
            <a:spLocks noGrp="1"/>
          </p:cNvSpPr>
          <p:nvPr>
            <p:ph type="body" sz="quarter" idx="12" hasCustomPrompt="1"/>
          </p:nvPr>
        </p:nvSpPr>
        <p:spPr>
          <a:xfrm>
            <a:off x="9465533" y="3090486"/>
            <a:ext cx="2210529" cy="495748"/>
          </a:xfrm>
        </p:spPr>
        <p:txBody>
          <a:bodyPr>
            <a:noAutofit/>
          </a:bodyPr>
          <a:lstStyle>
            <a:lvl1pPr marL="0" indent="0" algn="ctr">
              <a:buNone/>
              <a:defRPr sz="3800" b="1" i="0">
                <a:solidFill>
                  <a:schemeClr val="accent1"/>
                </a:solidFill>
                <a:latin typeface="Prodigy Sans" pitchFamily="2" charset="77"/>
              </a:defRPr>
            </a:lvl1pPr>
          </a:lstStyle>
          <a:p>
            <a:pPr lvl="0"/>
            <a:r>
              <a:rPr lang="en-GB"/>
              <a:t>Quote</a:t>
            </a:r>
            <a:endParaRPr lang="en-US"/>
          </a:p>
        </p:txBody>
      </p:sp>
      <p:sp>
        <p:nvSpPr>
          <p:cNvPr id="13" name="Title 6">
            <a:extLst>
              <a:ext uri="{FF2B5EF4-FFF2-40B4-BE49-F238E27FC236}">
                <a16:creationId xmlns:a16="http://schemas.microsoft.com/office/drawing/2014/main" id="{4E3C1C85-C4E4-9535-E895-328D66E37E4B}"/>
              </a:ext>
            </a:extLst>
          </p:cNvPr>
          <p:cNvSpPr>
            <a:spLocks noGrp="1"/>
          </p:cNvSpPr>
          <p:nvPr>
            <p:ph type="title"/>
          </p:nvPr>
        </p:nvSpPr>
        <p:spPr>
          <a:xfrm>
            <a:off x="583366" y="2012797"/>
            <a:ext cx="5512634" cy="1325563"/>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122652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19AB26C0-3D13-F8C5-B797-4250CACDC6DA}"/>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6">
            <a:extLst>
              <a:ext uri="{FF2B5EF4-FFF2-40B4-BE49-F238E27FC236}">
                <a16:creationId xmlns:a16="http://schemas.microsoft.com/office/drawing/2014/main" id="{D6581752-AB13-078D-43B8-05D7FBBFF140}"/>
              </a:ext>
            </a:extLst>
          </p:cNvPr>
          <p:cNvSpPr>
            <a:spLocks noGrp="1"/>
          </p:cNvSpPr>
          <p:nvPr>
            <p:ph type="title"/>
          </p:nvPr>
        </p:nvSpPr>
        <p:spPr>
          <a:xfrm>
            <a:off x="533401" y="585181"/>
            <a:ext cx="5257801" cy="1325563"/>
          </a:xfrm>
        </p:spPr>
        <p:txBody>
          <a:bodyPr/>
          <a:lstStyle/>
          <a:p>
            <a:r>
              <a:rPr lang="en-GB"/>
              <a:t>Click to edit Master title style</a:t>
            </a:r>
            <a:endParaRPr lang="en-US"/>
          </a:p>
        </p:txBody>
      </p:sp>
      <p:sp>
        <p:nvSpPr>
          <p:cNvPr id="6" name="Text Placeholder 11">
            <a:extLst>
              <a:ext uri="{FF2B5EF4-FFF2-40B4-BE49-F238E27FC236}">
                <a16:creationId xmlns:a16="http://schemas.microsoft.com/office/drawing/2014/main" id="{CE9F9CD2-047C-E5D6-3233-52E9AB25077F}"/>
              </a:ext>
            </a:extLst>
          </p:cNvPr>
          <p:cNvSpPr>
            <a:spLocks noGrp="1"/>
          </p:cNvSpPr>
          <p:nvPr>
            <p:ph type="body" sz="quarter" idx="10"/>
          </p:nvPr>
        </p:nvSpPr>
        <p:spPr>
          <a:xfrm>
            <a:off x="533401" y="2398382"/>
            <a:ext cx="5412699" cy="23669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6" name="Picture 25" descr="A yellow and blue sign&#10;&#10;Description automatically generated">
            <a:extLst>
              <a:ext uri="{FF2B5EF4-FFF2-40B4-BE49-F238E27FC236}">
                <a16:creationId xmlns:a16="http://schemas.microsoft.com/office/drawing/2014/main" id="{07D9A233-98FA-EA11-0754-13F6A9337A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pic>
        <p:nvPicPr>
          <p:cNvPr id="7" name="Picture 6">
            <a:extLst>
              <a:ext uri="{FF2B5EF4-FFF2-40B4-BE49-F238E27FC236}">
                <a16:creationId xmlns:a16="http://schemas.microsoft.com/office/drawing/2014/main" id="{043FAE50-6F24-30EB-436C-AF4DD794AE6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050477" y="1609570"/>
            <a:ext cx="4973201" cy="5248189"/>
          </a:xfrm>
          <a:prstGeom prst="rect">
            <a:avLst/>
          </a:prstGeom>
        </p:spPr>
      </p:pic>
    </p:spTree>
    <p:extLst>
      <p:ext uri="{BB962C8B-B14F-4D97-AF65-F5344CB8AC3E}">
        <p14:creationId xmlns:p14="http://schemas.microsoft.com/office/powerpoint/2010/main" val="3971701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pic>
        <p:nvPicPr>
          <p:cNvPr id="7" name="Picture 6" descr="A black and orange background&#10;&#10;Description automatically generated">
            <a:extLst>
              <a:ext uri="{FF2B5EF4-FFF2-40B4-BE49-F238E27FC236}">
                <a16:creationId xmlns:a16="http://schemas.microsoft.com/office/drawing/2014/main" id="{A9A09E64-37B0-2C3B-3E12-B7B6FFD2529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2">
            <a:extLst>
              <a:ext uri="{FF2B5EF4-FFF2-40B4-BE49-F238E27FC236}">
                <a16:creationId xmlns:a16="http://schemas.microsoft.com/office/drawing/2014/main" id="{B2DE72DE-B296-9E1C-1B3F-43D5E1FCD8A0}"/>
              </a:ext>
            </a:extLst>
          </p:cNvPr>
          <p:cNvSpPr>
            <a:spLocks noGrp="1"/>
          </p:cNvSpPr>
          <p:nvPr>
            <p:ph idx="1"/>
          </p:nvPr>
        </p:nvSpPr>
        <p:spPr>
          <a:xfrm>
            <a:off x="583368" y="2396154"/>
            <a:ext cx="6812751" cy="36298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6">
            <a:extLst>
              <a:ext uri="{FF2B5EF4-FFF2-40B4-BE49-F238E27FC236}">
                <a16:creationId xmlns:a16="http://schemas.microsoft.com/office/drawing/2014/main" id="{E7294A03-54B8-BE74-C099-6D47E4C6CA07}"/>
              </a:ext>
            </a:extLst>
          </p:cNvPr>
          <p:cNvSpPr>
            <a:spLocks noGrp="1"/>
          </p:cNvSpPr>
          <p:nvPr>
            <p:ph type="title"/>
          </p:nvPr>
        </p:nvSpPr>
        <p:spPr>
          <a:xfrm>
            <a:off x="583366" y="669057"/>
            <a:ext cx="5512634" cy="1325563"/>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b="1" i="0">
                <a:latin typeface="Prodigy Sans ExtraBold" pitchFamily="2" charset="77"/>
              </a:defRPr>
            </a:lvl1pPr>
          </a:lstStyle>
          <a:p>
            <a:r>
              <a:rPr kumimoji="0" lang="en-GB" sz="4400" b="0" i="0" u="none" strike="noStrike" kern="1200" cap="none" spc="0" normalizeH="0" baseline="0" noProof="0">
                <a:ln>
                  <a:noFill/>
                </a:ln>
                <a:solidFill>
                  <a:srgbClr val="32364D"/>
                </a:solidFill>
                <a:effectLst/>
                <a:uLnTx/>
                <a:uFillTx/>
                <a:latin typeface="Prodigy Sans Black" pitchFamily="2" charset="77"/>
                <a:ea typeface="+mj-ea"/>
                <a:cs typeface="+mj-cs"/>
              </a:rPr>
              <a:t>Click to edit Master title style</a:t>
            </a:r>
            <a:endParaRPr lang="en-US"/>
          </a:p>
        </p:txBody>
      </p:sp>
      <p:pic>
        <p:nvPicPr>
          <p:cNvPr id="15" name="Picture 14" descr="A yellow and blue sign&#10;&#10;Description automatically generated">
            <a:extLst>
              <a:ext uri="{FF2B5EF4-FFF2-40B4-BE49-F238E27FC236}">
                <a16:creationId xmlns:a16="http://schemas.microsoft.com/office/drawing/2014/main" id="{C95A1E3A-CB62-B3DD-3C96-6AE181FC018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
        <p:nvSpPr>
          <p:cNvPr id="2" name="Oval 1">
            <a:extLst>
              <a:ext uri="{FF2B5EF4-FFF2-40B4-BE49-F238E27FC236}">
                <a16:creationId xmlns:a16="http://schemas.microsoft.com/office/drawing/2014/main" id="{FB644B6C-E38B-F0F9-0B25-ABB8ACBE4D31}"/>
              </a:ext>
            </a:extLst>
          </p:cNvPr>
          <p:cNvSpPr/>
          <p:nvPr userDrawn="1"/>
        </p:nvSpPr>
        <p:spPr>
          <a:xfrm>
            <a:off x="7872948" y="2192941"/>
            <a:ext cx="3547503" cy="354750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D009C15E-5CCF-B3DB-2351-1BABC0A98B53}"/>
              </a:ext>
            </a:extLst>
          </p:cNvPr>
          <p:cNvSpPr>
            <a:spLocks noGrp="1"/>
          </p:cNvSpPr>
          <p:nvPr>
            <p:ph type="body" sz="quarter" idx="12" hasCustomPrompt="1"/>
          </p:nvPr>
        </p:nvSpPr>
        <p:spPr>
          <a:xfrm>
            <a:off x="8541434" y="3718818"/>
            <a:ext cx="2210529" cy="495748"/>
          </a:xfrm>
        </p:spPr>
        <p:txBody>
          <a:bodyPr>
            <a:noAutofit/>
          </a:bodyPr>
          <a:lstStyle>
            <a:lvl1pPr marL="0" indent="0" algn="ctr">
              <a:buNone/>
              <a:defRPr sz="3800" b="1" i="0">
                <a:solidFill>
                  <a:schemeClr val="tx2"/>
                </a:solidFill>
                <a:latin typeface="Prodigy Sans" pitchFamily="2" charset="77"/>
              </a:defRPr>
            </a:lvl1pPr>
          </a:lstStyle>
          <a:p>
            <a:pPr lvl="0"/>
            <a:r>
              <a:rPr lang="en-GB"/>
              <a:t>Quote</a:t>
            </a:r>
            <a:endParaRPr lang="en-US"/>
          </a:p>
        </p:txBody>
      </p:sp>
    </p:spTree>
    <p:extLst>
      <p:ext uri="{BB962C8B-B14F-4D97-AF65-F5344CB8AC3E}">
        <p14:creationId xmlns:p14="http://schemas.microsoft.com/office/powerpoint/2010/main" val="42480219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3880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4_Title and Content">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ABF16994-8446-BD1D-3839-FCA28FEE35CA}"/>
              </a:ext>
            </a:extLst>
          </p:cNvPr>
          <p:cNvSpPr/>
          <p:nvPr userDrawn="1"/>
        </p:nvSpPr>
        <p:spPr>
          <a:xfrm>
            <a:off x="459406" y="5489289"/>
            <a:ext cx="11273188" cy="942343"/>
          </a:xfrm>
          <a:prstGeom prst="roundRect">
            <a:avLst>
              <a:gd name="adj" fmla="val 45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yellow and black sign with white text&#10;&#10;Description automatically generated">
            <a:extLst>
              <a:ext uri="{FF2B5EF4-FFF2-40B4-BE49-F238E27FC236}">
                <a16:creationId xmlns:a16="http://schemas.microsoft.com/office/drawing/2014/main" id="{4E912473-0666-BC24-205C-E073D4316A4B}"/>
              </a:ext>
            </a:extLst>
          </p:cNvPr>
          <p:cNvPicPr>
            <a:picLocks noChangeAspect="1"/>
          </p:cNvPicPr>
          <p:nvPr userDrawn="1"/>
        </p:nvPicPr>
        <p:blipFill>
          <a:blip r:embed="rId2"/>
          <a:stretch>
            <a:fillRect/>
          </a:stretch>
        </p:blipFill>
        <p:spPr>
          <a:xfrm>
            <a:off x="0" y="4942306"/>
            <a:ext cx="5194987" cy="2036307"/>
          </a:xfrm>
          <a:prstGeom prst="rect">
            <a:avLst/>
          </a:prstGeom>
        </p:spPr>
      </p:pic>
      <p:sp>
        <p:nvSpPr>
          <p:cNvPr id="12" name="Text Placeholder 11">
            <a:extLst>
              <a:ext uri="{FF2B5EF4-FFF2-40B4-BE49-F238E27FC236}">
                <a16:creationId xmlns:a16="http://schemas.microsoft.com/office/drawing/2014/main" id="{3FF0E2C0-608E-99C1-78CB-1F9497F7178B}"/>
              </a:ext>
            </a:extLst>
          </p:cNvPr>
          <p:cNvSpPr>
            <a:spLocks noGrp="1"/>
          </p:cNvSpPr>
          <p:nvPr>
            <p:ph type="body" sz="quarter" idx="10"/>
          </p:nvPr>
        </p:nvSpPr>
        <p:spPr>
          <a:xfrm>
            <a:off x="515938" y="2152172"/>
            <a:ext cx="6135381" cy="291074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Freeform 1">
            <a:extLst>
              <a:ext uri="{FF2B5EF4-FFF2-40B4-BE49-F238E27FC236}">
                <a16:creationId xmlns:a16="http://schemas.microsoft.com/office/drawing/2014/main" id="{803CDBF5-75EE-1A8B-DCDA-C849A5981051}"/>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Title 6">
            <a:extLst>
              <a:ext uri="{FF2B5EF4-FFF2-40B4-BE49-F238E27FC236}">
                <a16:creationId xmlns:a16="http://schemas.microsoft.com/office/drawing/2014/main" id="{F491E739-7B8C-5268-A571-5B54119278DA}"/>
              </a:ext>
            </a:extLst>
          </p:cNvPr>
          <p:cNvSpPr>
            <a:spLocks noGrp="1"/>
          </p:cNvSpPr>
          <p:nvPr>
            <p:ph type="title"/>
          </p:nvPr>
        </p:nvSpPr>
        <p:spPr>
          <a:xfrm>
            <a:off x="515938" y="618152"/>
            <a:ext cx="6071129" cy="812788"/>
          </a:xfrm>
        </p:spPr>
        <p:txBody>
          <a:bodyPr/>
          <a:lstStyle/>
          <a:p>
            <a:r>
              <a:rPr lang="en-GB"/>
              <a:t>Click to edit Master title style</a:t>
            </a:r>
            <a:endParaRPr lang="en-US"/>
          </a:p>
        </p:txBody>
      </p:sp>
      <p:pic>
        <p:nvPicPr>
          <p:cNvPr id="5" name="Picture 4" descr="A person holding a child&#10;&#10;Description automatically generated">
            <a:extLst>
              <a:ext uri="{FF2B5EF4-FFF2-40B4-BE49-F238E27FC236}">
                <a16:creationId xmlns:a16="http://schemas.microsoft.com/office/drawing/2014/main" id="{06D51BF9-74FC-0B92-5599-4C8AA93CD942}"/>
              </a:ext>
            </a:extLst>
          </p:cNvPr>
          <p:cNvPicPr>
            <a:picLocks noChangeAspect="1"/>
          </p:cNvPicPr>
          <p:nvPr userDrawn="1"/>
        </p:nvPicPr>
        <p:blipFill>
          <a:blip r:embed="rId3"/>
          <a:stretch>
            <a:fillRect/>
          </a:stretch>
        </p:blipFill>
        <p:spPr>
          <a:xfrm>
            <a:off x="6879609" y="1729029"/>
            <a:ext cx="5368923" cy="5128971"/>
          </a:xfrm>
          <a:prstGeom prst="rect">
            <a:avLst/>
          </a:prstGeom>
        </p:spPr>
      </p:pic>
      <p:sp>
        <p:nvSpPr>
          <p:cNvPr id="3" name="Picture Placeholder 24">
            <a:extLst>
              <a:ext uri="{FF2B5EF4-FFF2-40B4-BE49-F238E27FC236}">
                <a16:creationId xmlns:a16="http://schemas.microsoft.com/office/drawing/2014/main" id="{34A14A04-349D-7072-6AD9-0000EEE43C7B}"/>
              </a:ext>
            </a:extLst>
          </p:cNvPr>
          <p:cNvSpPr>
            <a:spLocks noGrp="1"/>
          </p:cNvSpPr>
          <p:nvPr>
            <p:ph type="pic" sz="quarter" idx="12"/>
          </p:nvPr>
        </p:nvSpPr>
        <p:spPr>
          <a:xfrm>
            <a:off x="10269538" y="374074"/>
            <a:ext cx="1314014" cy="1238677"/>
          </a:xfrm>
        </p:spPr>
        <p:txBody>
          <a:bodyPr/>
          <a:lstStyle/>
          <a:p>
            <a:endParaRPr lang="en-US"/>
          </a:p>
        </p:txBody>
      </p:sp>
    </p:spTree>
    <p:extLst>
      <p:ext uri="{BB962C8B-B14F-4D97-AF65-F5344CB8AC3E}">
        <p14:creationId xmlns:p14="http://schemas.microsoft.com/office/powerpoint/2010/main" val="13789556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b="2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D464F-F5EF-49DD-9BE2-E5B85754A7A9}"/>
              </a:ext>
            </a:extLst>
          </p:cNvPr>
          <p:cNvSpPr>
            <a:spLocks noGrp="1"/>
          </p:cNvSpPr>
          <p:nvPr>
            <p:ph type="ctrTitle"/>
          </p:nvPr>
        </p:nvSpPr>
        <p:spPr>
          <a:xfrm>
            <a:off x="936000" y="720000"/>
            <a:ext cx="9144000" cy="1244282"/>
          </a:xfrm>
          <a:prstGeom prst="rect">
            <a:avLst/>
          </a:prstGeom>
        </p:spPr>
        <p:txBody>
          <a:bodyPr lIns="0" tIns="0" rIns="0" bIns="0" anchor="b" anchorCtr="0">
            <a:normAutofit/>
          </a:bodyPr>
          <a:lstStyle>
            <a:lvl1pPr algn="l">
              <a:defRPr sz="43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8" name="Picture 7" descr="A picture containing drawing&#10;&#10;Description automatically generated">
            <a:extLst>
              <a:ext uri="{FF2B5EF4-FFF2-40B4-BE49-F238E27FC236}">
                <a16:creationId xmlns:a16="http://schemas.microsoft.com/office/drawing/2014/main" id="{8DE58278-5C6F-410B-A215-A0E477F2F7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0003" y="5832006"/>
            <a:ext cx="1929388" cy="597409"/>
          </a:xfrm>
          <a:prstGeom prst="rect">
            <a:avLst/>
          </a:prstGeom>
        </p:spPr>
      </p:pic>
      <p:sp>
        <p:nvSpPr>
          <p:cNvPr id="10" name="Text Placeholder 9">
            <a:extLst>
              <a:ext uri="{FF2B5EF4-FFF2-40B4-BE49-F238E27FC236}">
                <a16:creationId xmlns:a16="http://schemas.microsoft.com/office/drawing/2014/main" id="{B078E932-6206-4739-B044-A237B9723262}"/>
              </a:ext>
            </a:extLst>
          </p:cNvPr>
          <p:cNvSpPr>
            <a:spLocks noGrp="1"/>
          </p:cNvSpPr>
          <p:nvPr>
            <p:ph type="body" sz="quarter" idx="10"/>
          </p:nvPr>
        </p:nvSpPr>
        <p:spPr>
          <a:xfrm>
            <a:off x="936000" y="2235205"/>
            <a:ext cx="9144000" cy="1524001"/>
          </a:xfrm>
          <a:prstGeom prst="rect">
            <a:avLst/>
          </a:prstGeom>
        </p:spPr>
        <p:txBody>
          <a:bodyPr lIns="0" tIns="0" rIns="0" bIns="0"/>
          <a:lstStyle>
            <a:lvl1pPr marL="0" indent="0">
              <a:spcBef>
                <a:spcPts val="0"/>
              </a:spcBef>
              <a:spcAft>
                <a:spcPts val="2400"/>
              </a:spcAft>
              <a:buNone/>
              <a:defRPr sz="2200">
                <a:solidFill>
                  <a:schemeClr val="bg1"/>
                </a:solidFill>
              </a:defRPr>
            </a:lvl1pPr>
            <a:lvl2pPr marL="0" indent="0">
              <a:lnSpc>
                <a:spcPct val="100000"/>
              </a:lnSpc>
              <a:spcBef>
                <a:spcPts val="0"/>
              </a:spcBef>
              <a:buNone/>
              <a:defRPr sz="1900" b="1">
                <a:solidFill>
                  <a:schemeClr val="bg1"/>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sp>
        <p:nvSpPr>
          <p:cNvPr id="14" name="Content Placeholder 13">
            <a:extLst>
              <a:ext uri="{FF2B5EF4-FFF2-40B4-BE49-F238E27FC236}">
                <a16:creationId xmlns:a16="http://schemas.microsoft.com/office/drawing/2014/main" id="{A22692D6-D9A0-405F-B4CF-B605034BA00C}"/>
              </a:ext>
            </a:extLst>
          </p:cNvPr>
          <p:cNvSpPr>
            <a:spLocks noGrp="1"/>
          </p:cNvSpPr>
          <p:nvPr>
            <p:ph sz="quarter" idx="11"/>
          </p:nvPr>
        </p:nvSpPr>
        <p:spPr>
          <a:xfrm>
            <a:off x="936625" y="4135444"/>
            <a:ext cx="9144000" cy="903287"/>
          </a:xfrm>
          <a:prstGeom prst="rect">
            <a:avLst/>
          </a:prstGeom>
        </p:spPr>
        <p:txBody>
          <a:bodyPr lIns="0" tIns="0" rIns="0" bIns="0"/>
          <a:lstStyle>
            <a:lvl1pPr marL="0" indent="0">
              <a:lnSpc>
                <a:spcPct val="100000"/>
              </a:lnSpc>
              <a:spcBef>
                <a:spcPts val="0"/>
              </a:spcBef>
              <a:spcAft>
                <a:spcPts val="1200"/>
              </a:spcAft>
              <a:buNone/>
              <a:defRPr sz="1400" b="1">
                <a:solidFill>
                  <a:schemeClr val="bg1"/>
                </a:solidFill>
                <a:latin typeface="Arial" panose="020B0604020202020204" pitchFamily="34" charset="0"/>
                <a:cs typeface="Arial" panose="020B0604020202020204" pitchFamily="34" charset="0"/>
              </a:defRPr>
            </a:lvl1pPr>
            <a:lvl2pPr marL="0" indent="0">
              <a:lnSpc>
                <a:spcPct val="100000"/>
              </a:lnSpc>
              <a:spcBef>
                <a:spcPts val="0"/>
              </a:spcBef>
              <a:buNone/>
              <a:defRPr sz="1400">
                <a:solidFill>
                  <a:schemeClr val="bg1"/>
                </a:solidFill>
                <a:latin typeface="Arial" panose="020B0604020202020204" pitchFamily="34" charset="0"/>
                <a:cs typeface="Arial" panose="020B0604020202020204" pitchFamily="34" charset="0"/>
              </a:defRPr>
            </a:lvl2pPr>
            <a:lvl3pPr marL="914377" indent="0">
              <a:buNone/>
              <a:defRPr/>
            </a:lvl3pPr>
            <a:lvl4pPr marL="1371566" indent="0">
              <a:buNone/>
              <a:defRPr/>
            </a:lvl4pPr>
            <a:lvl5pPr marL="1828754" indent="0">
              <a:buNone/>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854170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A408A-B1C2-4E71-9E7D-CCBA09183D76}"/>
              </a:ext>
            </a:extLst>
          </p:cNvPr>
          <p:cNvSpPr>
            <a:spLocks noGrp="1"/>
          </p:cNvSpPr>
          <p:nvPr>
            <p:ph type="title"/>
          </p:nvPr>
        </p:nvSpPr>
        <p:spPr/>
        <p:txBody>
          <a:bodyPr anchor="t" anchorCtr="0"/>
          <a:lstStyle/>
          <a:p>
            <a:r>
              <a:rPr lang="en-GB"/>
              <a:t>Click to edit Master title style</a:t>
            </a:r>
            <a:endParaRPr lang="en-GB" dirty="0"/>
          </a:p>
        </p:txBody>
      </p:sp>
      <p:sp>
        <p:nvSpPr>
          <p:cNvPr id="8" name="Content Placeholder 7">
            <a:extLst>
              <a:ext uri="{FF2B5EF4-FFF2-40B4-BE49-F238E27FC236}">
                <a16:creationId xmlns:a16="http://schemas.microsoft.com/office/drawing/2014/main" id="{CCC20984-433E-4F34-B5CF-EB7C2EDE6C40}"/>
              </a:ext>
            </a:extLst>
          </p:cNvPr>
          <p:cNvSpPr>
            <a:spLocks noGrp="1"/>
          </p:cNvSpPr>
          <p:nvPr>
            <p:ph sz="quarter" idx="13"/>
          </p:nvPr>
        </p:nvSpPr>
        <p:spPr>
          <a:xfrm>
            <a:off x="936625" y="2113200"/>
            <a:ext cx="9975851" cy="4064000"/>
          </a:xfr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Footer Placeholder 8">
            <a:extLst>
              <a:ext uri="{FF2B5EF4-FFF2-40B4-BE49-F238E27FC236}">
                <a16:creationId xmlns:a16="http://schemas.microsoft.com/office/drawing/2014/main" id="{7E94B967-3D34-4C16-B5B8-425A46EF594A}"/>
              </a:ext>
            </a:extLst>
          </p:cNvPr>
          <p:cNvSpPr>
            <a:spLocks noGrp="1"/>
          </p:cNvSpPr>
          <p:nvPr>
            <p:ph type="ftr" sz="quarter" idx="14"/>
          </p:nvPr>
        </p:nvSpPr>
        <p:spPr/>
        <p:txBody>
          <a:bodyPr/>
          <a:lstStyle/>
          <a:p>
            <a:endParaRPr lang="en-GB" dirty="0"/>
          </a:p>
        </p:txBody>
      </p:sp>
      <p:sp>
        <p:nvSpPr>
          <p:cNvPr id="10" name="Slide Number Placeholder 9">
            <a:extLst>
              <a:ext uri="{FF2B5EF4-FFF2-40B4-BE49-F238E27FC236}">
                <a16:creationId xmlns:a16="http://schemas.microsoft.com/office/drawing/2014/main" id="{C8625F9E-7D8D-4D11-8279-15CA23505E01}"/>
              </a:ext>
            </a:extLst>
          </p:cNvPr>
          <p:cNvSpPr>
            <a:spLocks noGrp="1"/>
          </p:cNvSpPr>
          <p:nvPr>
            <p:ph type="sldNum" sz="quarter" idx="15"/>
          </p:nvPr>
        </p:nvSpPr>
        <p:spPr>
          <a:xfrm>
            <a:off x="11581200" y="284481"/>
            <a:ext cx="306000" cy="435600"/>
          </a:xfrm>
        </p:spPr>
        <p:txBody>
          <a:bodyPr/>
          <a:lstStyle>
            <a:lvl1pPr algn="ctr">
              <a:defRPr/>
            </a:lvl1pPr>
          </a:lstStyle>
          <a:p>
            <a:fld id="{04F288BC-91E8-48E9-8483-E1D00F53FD74}" type="slidenum">
              <a:rPr lang="en-GB" smtClean="0"/>
              <a:pPr/>
              <a:t>‹#›</a:t>
            </a:fld>
            <a:endParaRPr lang="en-GB" dirty="0"/>
          </a:p>
        </p:txBody>
      </p:sp>
    </p:spTree>
    <p:extLst>
      <p:ext uri="{BB962C8B-B14F-4D97-AF65-F5344CB8AC3E}">
        <p14:creationId xmlns:p14="http://schemas.microsoft.com/office/powerpoint/2010/main" val="249174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Full pag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D398F-9AA9-4C00-AD89-21E87CEF3172}"/>
              </a:ext>
            </a:extLst>
          </p:cNvPr>
          <p:cNvSpPr>
            <a:spLocks noGrp="1"/>
          </p:cNvSpPr>
          <p:nvPr>
            <p:ph type="title"/>
          </p:nvPr>
        </p:nvSpPr>
        <p:spPr/>
        <p:txBody>
          <a:bodyPr anchor="t" anchorCtr="0"/>
          <a:lstStyle/>
          <a:p>
            <a:r>
              <a:rPr lang="en-GB"/>
              <a:t>Click to edit Master title style</a:t>
            </a:r>
            <a:endParaRPr lang="en-GB" dirty="0"/>
          </a:p>
        </p:txBody>
      </p:sp>
      <p:sp>
        <p:nvSpPr>
          <p:cNvPr id="8" name="Slide Number Placeholder 9">
            <a:extLst>
              <a:ext uri="{FF2B5EF4-FFF2-40B4-BE49-F238E27FC236}">
                <a16:creationId xmlns:a16="http://schemas.microsoft.com/office/drawing/2014/main" id="{6B588955-1AD2-4DF6-AADE-9FA01C23DB0E}"/>
              </a:ext>
            </a:extLst>
          </p:cNvPr>
          <p:cNvSpPr>
            <a:spLocks noGrp="1"/>
          </p:cNvSpPr>
          <p:nvPr>
            <p:ph type="sldNum" sz="quarter" idx="15"/>
          </p:nvPr>
        </p:nvSpPr>
        <p:spPr>
          <a:xfrm>
            <a:off x="11581200" y="284481"/>
            <a:ext cx="306000" cy="435600"/>
          </a:xfrm>
        </p:spPr>
        <p:txBody>
          <a:bodyPr/>
          <a:lstStyle>
            <a:lvl1pPr algn="ctr">
              <a:defRPr/>
            </a:lvl1pPr>
          </a:lstStyle>
          <a:p>
            <a:fld id="{04F288BC-91E8-48E9-8483-E1D00F53FD74}" type="slidenum">
              <a:rPr lang="en-GB" smtClean="0"/>
              <a:pPr/>
              <a:t>‹#›</a:t>
            </a:fld>
            <a:endParaRPr lang="en-GB" dirty="0"/>
          </a:p>
        </p:txBody>
      </p:sp>
    </p:spTree>
    <p:extLst>
      <p:ext uri="{BB962C8B-B14F-4D97-AF65-F5344CB8AC3E}">
        <p14:creationId xmlns:p14="http://schemas.microsoft.com/office/powerpoint/2010/main" val="14484234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D398F-9AA9-4C00-AD89-21E87CEF3172}"/>
              </a:ext>
            </a:extLst>
          </p:cNvPr>
          <p:cNvSpPr>
            <a:spLocks noGrp="1"/>
          </p:cNvSpPr>
          <p:nvPr>
            <p:ph type="title"/>
          </p:nvPr>
        </p:nvSpPr>
        <p:spPr/>
        <p:txBody>
          <a:bodyPr anchor="t" anchorCtr="0"/>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8044F1F2-21BC-4BB7-96F9-36B6F54B8BF9}"/>
              </a:ext>
            </a:extLst>
          </p:cNvPr>
          <p:cNvSpPr>
            <a:spLocks noGrp="1"/>
          </p:cNvSpPr>
          <p:nvPr>
            <p:ph sz="half" idx="1"/>
          </p:nvPr>
        </p:nvSpPr>
        <p:spPr>
          <a:xfrm>
            <a:off x="936000" y="2113200"/>
            <a:ext cx="4762800" cy="4108924"/>
          </a:xfr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a:extLst>
              <a:ext uri="{FF2B5EF4-FFF2-40B4-BE49-F238E27FC236}">
                <a16:creationId xmlns:a16="http://schemas.microsoft.com/office/drawing/2014/main" id="{E78C998F-81A8-425A-AF72-C27D0BD23637}"/>
              </a:ext>
            </a:extLst>
          </p:cNvPr>
          <p:cNvSpPr>
            <a:spLocks noGrp="1"/>
          </p:cNvSpPr>
          <p:nvPr>
            <p:ph sz="half" idx="2"/>
          </p:nvPr>
        </p:nvSpPr>
        <p:spPr>
          <a:xfrm>
            <a:off x="6148804" y="2113200"/>
            <a:ext cx="4763041" cy="4108924"/>
          </a:xfr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5">
            <a:extLst>
              <a:ext uri="{FF2B5EF4-FFF2-40B4-BE49-F238E27FC236}">
                <a16:creationId xmlns:a16="http://schemas.microsoft.com/office/drawing/2014/main" id="{790B14E5-2790-483D-AF64-B3E42B2F505E}"/>
              </a:ext>
            </a:extLst>
          </p:cNvPr>
          <p:cNvSpPr>
            <a:spLocks noGrp="1"/>
          </p:cNvSpPr>
          <p:nvPr>
            <p:ph type="ftr" sz="quarter" idx="11"/>
          </p:nvPr>
        </p:nvSpPr>
        <p:spPr/>
        <p:txBody>
          <a:bodyPr/>
          <a:lstStyle/>
          <a:p>
            <a:endParaRPr lang="en-GB" dirty="0"/>
          </a:p>
        </p:txBody>
      </p:sp>
      <p:sp>
        <p:nvSpPr>
          <p:cNvPr id="8" name="Slide Number Placeholder 9">
            <a:extLst>
              <a:ext uri="{FF2B5EF4-FFF2-40B4-BE49-F238E27FC236}">
                <a16:creationId xmlns:a16="http://schemas.microsoft.com/office/drawing/2014/main" id="{92517429-6CDD-488C-9D61-3FA094369EF7}"/>
              </a:ext>
            </a:extLst>
          </p:cNvPr>
          <p:cNvSpPr>
            <a:spLocks noGrp="1"/>
          </p:cNvSpPr>
          <p:nvPr>
            <p:ph type="sldNum" sz="quarter" idx="15"/>
          </p:nvPr>
        </p:nvSpPr>
        <p:spPr>
          <a:xfrm>
            <a:off x="11581200" y="284481"/>
            <a:ext cx="306000" cy="435600"/>
          </a:xfrm>
        </p:spPr>
        <p:txBody>
          <a:bodyPr/>
          <a:lstStyle>
            <a:lvl1pPr algn="ctr">
              <a:defRPr/>
            </a:lvl1pPr>
          </a:lstStyle>
          <a:p>
            <a:fld id="{04F288BC-91E8-48E9-8483-E1D00F53FD74}" type="slidenum">
              <a:rPr lang="en-GB" smtClean="0"/>
              <a:pPr/>
              <a:t>‹#›</a:t>
            </a:fld>
            <a:endParaRPr lang="en-GB" dirty="0"/>
          </a:p>
        </p:txBody>
      </p:sp>
    </p:spTree>
    <p:extLst>
      <p:ext uri="{BB962C8B-B14F-4D97-AF65-F5344CB8AC3E}">
        <p14:creationId xmlns:p14="http://schemas.microsoft.com/office/powerpoint/2010/main" val="2777196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white_standar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1088"/>
            <a:ext cx="11274425" cy="3597275"/>
          </a:xfrm>
        </p:spPr>
        <p:txBody>
          <a:bodyPr numCol="1" spcCol="306000">
            <a:noAutofit/>
          </a:bodyPr>
          <a:lstStyle>
            <a:lvl1pPr>
              <a:spcBef>
                <a:spcPts val="400"/>
              </a:spcBef>
              <a:defRPr sz="2400" b="0">
                <a:solidFill>
                  <a:schemeClr val="tx1"/>
                </a:solidFill>
              </a:defRPr>
            </a:lvl1pPr>
            <a:lvl2pPr>
              <a:spcBef>
                <a:spcPts val="400"/>
              </a:spcBef>
              <a:defRPr sz="2400" b="0">
                <a:solidFill>
                  <a:schemeClr val="tx1"/>
                </a:solidFill>
              </a:defRPr>
            </a:lvl2pPr>
            <a:lvl3pPr>
              <a:spcBef>
                <a:spcPts val="400"/>
              </a:spcBef>
              <a:defRPr sz="2400" b="0">
                <a:solidFill>
                  <a:schemeClr val="tx1"/>
                </a:solidFill>
              </a:defRPr>
            </a:lvl3pPr>
            <a:lvl4pPr>
              <a:defRPr>
                <a:solidFill>
                  <a:schemeClr val="bg2"/>
                </a:solidFill>
              </a:defRPr>
            </a:lvl4pPr>
            <a:lvl5pPr>
              <a:defRPr>
                <a:solidFill>
                  <a:schemeClr val="bg2"/>
                </a:solidFill>
              </a:defRPr>
            </a:lvl5pPr>
          </a:lstStyle>
          <a:p>
            <a:pPr lvl="0"/>
            <a:r>
              <a:rPr lang="en-GB" dirty="0"/>
              <a:t>Your text here</a:t>
            </a:r>
          </a:p>
          <a:p>
            <a:pPr lvl="1"/>
            <a:r>
              <a:rPr lang="en-GB" dirty="0"/>
              <a:t>Text level 1</a:t>
            </a:r>
          </a:p>
          <a:p>
            <a:pPr lvl="2"/>
            <a:r>
              <a:rPr lang="en-GB" dirty="0"/>
              <a:t>Text level 2</a:t>
            </a:r>
          </a:p>
        </p:txBody>
      </p:sp>
      <p:sp>
        <p:nvSpPr>
          <p:cNvPr id="7" name="Slide Number Placeholder 6">
            <a:extLst>
              <a:ext uri="{FF2B5EF4-FFF2-40B4-BE49-F238E27FC236}">
                <a16:creationId xmlns:a16="http://schemas.microsoft.com/office/drawing/2014/main" id="{70BF0EA7-F970-4346-8D0E-569AE4CD2158}"/>
              </a:ext>
            </a:extLst>
          </p:cNvPr>
          <p:cNvSpPr>
            <a:spLocks noGrp="1"/>
          </p:cNvSpPr>
          <p:nvPr>
            <p:ph type="sldNum" sz="quarter" idx="19"/>
          </p:nvPr>
        </p:nvSpPr>
        <p:spPr/>
        <p:txBody>
          <a:bodyPr/>
          <a:lstStyle/>
          <a:p>
            <a:fld id="{D61AABEC-672F-4B68-B914-690DA978312C}" type="slidenum">
              <a:rPr lang="en-GB" smtClean="0"/>
              <a:pPr/>
              <a:t>‹#›</a:t>
            </a:fld>
            <a:r>
              <a:rPr lang="en-GB" dirty="0"/>
              <a:t>  </a:t>
            </a:r>
          </a:p>
        </p:txBody>
      </p:sp>
      <p:sp>
        <p:nvSpPr>
          <p:cNvPr id="11" name="Title 10">
            <a:extLst>
              <a:ext uri="{FF2B5EF4-FFF2-40B4-BE49-F238E27FC236}">
                <a16:creationId xmlns:a16="http://schemas.microsoft.com/office/drawing/2014/main" id="{6D49A11C-7499-4B43-87FD-7D1C3BC91289}"/>
              </a:ext>
            </a:extLst>
          </p:cNvPr>
          <p:cNvSpPr>
            <a:spLocks noGrp="1"/>
          </p:cNvSpPr>
          <p:nvPr>
            <p:ph type="title" hasCustomPrompt="1"/>
          </p:nvPr>
        </p:nvSpPr>
        <p:spPr>
          <a:xfrm>
            <a:off x="450000" y="397170"/>
            <a:ext cx="9341700" cy="775597"/>
          </a:xfrm>
        </p:spPr>
        <p:txBody>
          <a:bodyPr/>
          <a:lstStyle>
            <a:lvl1pPr>
              <a:defRPr/>
            </a:lvl1pPr>
          </a:lstStyle>
          <a:p>
            <a:r>
              <a:rPr lang="en-US" dirty="0"/>
              <a:t>Insert title here</a:t>
            </a:r>
            <a:endParaRPr lang="en-GB" dirty="0"/>
          </a:p>
        </p:txBody>
      </p:sp>
      <p:sp>
        <p:nvSpPr>
          <p:cNvPr id="8" name="Text Placeholder 5">
            <a:extLst>
              <a:ext uri="{FF2B5EF4-FFF2-40B4-BE49-F238E27FC236}">
                <a16:creationId xmlns:a16="http://schemas.microsoft.com/office/drawing/2014/main" id="{5B2C0299-5085-4715-B1F5-50E3BBA8C58B}"/>
              </a:ext>
            </a:extLst>
          </p:cNvPr>
          <p:cNvSpPr>
            <a:spLocks noGrp="1"/>
          </p:cNvSpPr>
          <p:nvPr>
            <p:ph type="body" sz="quarter" idx="15" hasCustomPrompt="1"/>
          </p:nvPr>
        </p:nvSpPr>
        <p:spPr>
          <a:xfrm>
            <a:off x="450001"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dirty="0"/>
              <a:t>Optional subtitle</a:t>
            </a:r>
          </a:p>
        </p:txBody>
      </p:sp>
    </p:spTree>
    <p:extLst>
      <p:ext uri="{BB962C8B-B14F-4D97-AF65-F5344CB8AC3E}">
        <p14:creationId xmlns:p14="http://schemas.microsoft.com/office/powerpoint/2010/main" val="237897802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0"/>
            <a:ext cx="12192000" cy="6858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F8D7085-4BA4-53FB-D701-1523D2DA6CB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35725" y="-191233"/>
            <a:ext cx="7156274" cy="7240466"/>
          </a:xfrm>
          <a:prstGeom prst="rect">
            <a:avLst/>
          </a:prstGeom>
        </p:spPr>
      </p:pic>
      <p:sp>
        <p:nvSpPr>
          <p:cNvPr id="4" name="Subtitle 2">
            <a:extLst>
              <a:ext uri="{FF2B5EF4-FFF2-40B4-BE49-F238E27FC236}">
                <a16:creationId xmlns:a16="http://schemas.microsoft.com/office/drawing/2014/main" id="{19250E90-A133-E28A-0134-2DDD72A42FA7}"/>
              </a:ext>
            </a:extLst>
          </p:cNvPr>
          <p:cNvSpPr>
            <a:spLocks noGrp="1"/>
          </p:cNvSpPr>
          <p:nvPr>
            <p:ph type="subTitle" idx="1"/>
          </p:nvPr>
        </p:nvSpPr>
        <p:spPr>
          <a:xfrm>
            <a:off x="515710" y="566039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Title 6">
            <a:extLst>
              <a:ext uri="{FF2B5EF4-FFF2-40B4-BE49-F238E27FC236}">
                <a16:creationId xmlns:a16="http://schemas.microsoft.com/office/drawing/2014/main" id="{FBA4DCD0-A083-B807-D0F6-4EB4BFF3B6B6}"/>
              </a:ext>
            </a:extLst>
          </p:cNvPr>
          <p:cNvSpPr>
            <a:spLocks noGrp="1"/>
          </p:cNvSpPr>
          <p:nvPr>
            <p:ph type="title"/>
          </p:nvPr>
        </p:nvSpPr>
        <p:spPr>
          <a:xfrm>
            <a:off x="515710" y="4177361"/>
            <a:ext cx="5329918" cy="1325563"/>
          </a:xfrm>
        </p:spPr>
        <p:txBody>
          <a:bodyPr/>
          <a:lstStyle>
            <a:lvl1pPr algn="l">
              <a:defRPr>
                <a:solidFill>
                  <a:schemeClr val="bg1"/>
                </a:solidFill>
              </a:defRPr>
            </a:lvl1pPr>
          </a:lstStyle>
          <a:p>
            <a:r>
              <a:rPr lang="en-GB"/>
              <a:t>Click to edit Master title style</a:t>
            </a:r>
            <a:endParaRPr lang="en-US"/>
          </a:p>
        </p:txBody>
      </p:sp>
      <p:pic>
        <p:nvPicPr>
          <p:cNvPr id="8" name="Picture 7" descr="A yellow and black sign with white text&#10;&#10;Description automatically generated">
            <a:extLst>
              <a:ext uri="{FF2B5EF4-FFF2-40B4-BE49-F238E27FC236}">
                <a16:creationId xmlns:a16="http://schemas.microsoft.com/office/drawing/2014/main" id="{A19280B8-94D7-4D6F-B8BE-DF041B4AB17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2245" y="0"/>
            <a:ext cx="5683383" cy="2227746"/>
          </a:xfrm>
          <a:prstGeom prst="rect">
            <a:avLst/>
          </a:prstGeom>
        </p:spPr>
      </p:pic>
    </p:spTree>
    <p:extLst>
      <p:ext uri="{BB962C8B-B14F-4D97-AF65-F5344CB8AC3E}">
        <p14:creationId xmlns:p14="http://schemas.microsoft.com/office/powerpoint/2010/main" val="34981837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ck Cover">
    <p:spTree>
      <p:nvGrpSpPr>
        <p:cNvPr id="1" name=""/>
        <p:cNvGrpSpPr/>
        <p:nvPr/>
      </p:nvGrpSpPr>
      <p:grpSpPr>
        <a:xfrm>
          <a:off x="0" y="0"/>
          <a:ext cx="0" cy="0"/>
          <a:chOff x="0" y="0"/>
          <a:chExt cx="0" cy="0"/>
        </a:xfrm>
      </p:grpSpPr>
      <p:pic>
        <p:nvPicPr>
          <p:cNvPr id="8" name="Picture 7" descr="A picture containing device&#10;&#10;Description automatically generated">
            <a:extLst>
              <a:ext uri="{FF2B5EF4-FFF2-40B4-BE49-F238E27FC236}">
                <a16:creationId xmlns:a16="http://schemas.microsoft.com/office/drawing/2014/main" id="{5F33BC9C-0BF1-4B79-8F10-BA7AD30FBA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61952" y="0"/>
            <a:ext cx="4130048" cy="4163576"/>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3E67B02D-0D2F-49FE-B5F7-9441DE1D6B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0003" y="5832006"/>
            <a:ext cx="1929388" cy="597409"/>
          </a:xfrm>
          <a:prstGeom prst="rect">
            <a:avLst/>
          </a:prstGeom>
        </p:spPr>
      </p:pic>
      <p:sp>
        <p:nvSpPr>
          <p:cNvPr id="4" name="TextBox 3">
            <a:extLst>
              <a:ext uri="{FF2B5EF4-FFF2-40B4-BE49-F238E27FC236}">
                <a16:creationId xmlns:a16="http://schemas.microsoft.com/office/drawing/2014/main" id="{F794602F-83FD-4D27-B38E-BDD5F9E6E7EC}"/>
              </a:ext>
            </a:extLst>
          </p:cNvPr>
          <p:cNvSpPr txBox="1"/>
          <p:nvPr userDrawn="1"/>
        </p:nvSpPr>
        <p:spPr>
          <a:xfrm>
            <a:off x="868981" y="734732"/>
            <a:ext cx="2898475" cy="3293209"/>
          </a:xfrm>
          <a:prstGeom prst="rect">
            <a:avLst/>
          </a:prstGeom>
          <a:noFill/>
        </p:spPr>
        <p:txBody>
          <a:bodyPr wrap="square" rtlCol="0">
            <a:spAutoFit/>
          </a:bodyPr>
          <a:lstStyle/>
          <a:p>
            <a:pPr lvl="0"/>
            <a:r>
              <a:rPr lang="en-US" sz="1300" dirty="0">
                <a:solidFill>
                  <a:schemeClr val="accent3"/>
                </a:solidFill>
              </a:rPr>
              <a:t>//</a:t>
            </a:r>
          </a:p>
          <a:p>
            <a:pPr lvl="0"/>
            <a:r>
              <a:rPr lang="en-US" sz="1300" dirty="0">
                <a:solidFill>
                  <a:schemeClr val="accent3"/>
                </a:solidFill>
              </a:rPr>
              <a:t>CEI refers to the global </a:t>
            </a:r>
            <a:r>
              <a:rPr lang="en-US" sz="1300" dirty="0" err="1">
                <a:solidFill>
                  <a:schemeClr val="accent3"/>
                </a:solidFill>
              </a:rPr>
              <a:t>organisation</a:t>
            </a:r>
            <a:r>
              <a:rPr lang="en-US" sz="1300" dirty="0">
                <a:solidFill>
                  <a:schemeClr val="accent3"/>
                </a:solidFill>
              </a:rPr>
              <a:t> and may refer to one or more of the member companies of the CEI Group, each of which is a separate legal entity. </a:t>
            </a:r>
          </a:p>
          <a:p>
            <a:pPr lvl="0"/>
            <a:endParaRPr lang="en-US" sz="1300" dirty="0">
              <a:solidFill>
                <a:schemeClr val="accent3"/>
              </a:solidFill>
            </a:endParaRPr>
          </a:p>
          <a:p>
            <a:pPr lvl="0"/>
            <a:r>
              <a:rPr lang="en-US" sz="1300" dirty="0">
                <a:solidFill>
                  <a:schemeClr val="accent3"/>
                </a:solidFill>
              </a:rPr>
              <a:t>CEI operates in the UK under the company name CEI Global UK Limited. CEI operates in Singapore under the name of Centre for Evidence and Implementation Singapore Ltd. </a:t>
            </a:r>
            <a:br>
              <a:rPr lang="en-US" sz="1300" dirty="0">
                <a:solidFill>
                  <a:schemeClr val="accent3"/>
                </a:solidFill>
              </a:rPr>
            </a:br>
            <a:r>
              <a:rPr lang="en-US" sz="1300" dirty="0">
                <a:solidFill>
                  <a:schemeClr val="accent3"/>
                </a:solidFill>
              </a:rPr>
              <a:t>In Australia, CEI operates under the name Centre for Evidence and Implementation Ltd. In Norway, CEI operates under the name CEI Nordic.</a:t>
            </a:r>
          </a:p>
          <a:p>
            <a:endParaRPr lang="en-GB" sz="1300" dirty="0">
              <a:solidFill>
                <a:schemeClr val="accent3"/>
              </a:solidFill>
            </a:endParaRPr>
          </a:p>
        </p:txBody>
      </p:sp>
      <p:sp>
        <p:nvSpPr>
          <p:cNvPr id="3" name="TextBox 2">
            <a:extLst>
              <a:ext uri="{FF2B5EF4-FFF2-40B4-BE49-F238E27FC236}">
                <a16:creationId xmlns:a16="http://schemas.microsoft.com/office/drawing/2014/main" id="{69844E43-B73E-EF15-DE47-97E37C722E74}"/>
              </a:ext>
            </a:extLst>
          </p:cNvPr>
          <p:cNvSpPr txBox="1"/>
          <p:nvPr userDrawn="1"/>
        </p:nvSpPr>
        <p:spPr>
          <a:xfrm>
            <a:off x="1616280" y="4186069"/>
            <a:ext cx="3770616" cy="1585049"/>
          </a:xfrm>
          <a:prstGeom prst="rect">
            <a:avLst/>
          </a:prstGeom>
          <a:noFill/>
        </p:spPr>
        <p:txBody>
          <a:bodyPr wrap="square" lIns="0" tIns="0" rIns="0" bIns="0" rtlCol="0">
            <a:spAutoFit/>
          </a:bodyPr>
          <a:lstStyle/>
          <a:p>
            <a:pPr defTabSz="914377">
              <a:spcAft>
                <a:spcPts val="1400"/>
              </a:spcAft>
              <a:defRPr/>
            </a:pPr>
            <a:r>
              <a:rPr lang="en-US" sz="1700" b="1" baseline="0" dirty="0">
                <a:solidFill>
                  <a:schemeClr val="tx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ceiglobal.org</a:t>
            </a:r>
            <a:endParaRPr lang="en-US" sz="1700" b="1" baseline="0" dirty="0">
              <a:solidFill>
                <a:schemeClr val="tx1"/>
              </a:solidFill>
              <a:latin typeface="Arial" panose="020B0604020202020204" pitchFamily="34" charset="0"/>
              <a:cs typeface="Arial" panose="020B0604020202020204" pitchFamily="34" charset="0"/>
            </a:endParaRPr>
          </a:p>
          <a:p>
            <a:pPr defTabSz="914377">
              <a:spcAft>
                <a:spcPts val="1400"/>
              </a:spcAft>
              <a:defRPr/>
            </a:pPr>
            <a:r>
              <a:rPr lang="en-US" sz="1700" b="1" u="sng" baseline="0" dirty="0">
                <a:solidFill>
                  <a:schemeClr val="tx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LinkedIn</a:t>
            </a:r>
            <a:endParaRPr lang="en-US" sz="1700" b="1" u="sng" baseline="0" dirty="0">
              <a:solidFill>
                <a:schemeClr val="tx1"/>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1400"/>
              </a:spcAft>
              <a:buClrTx/>
              <a:buSzTx/>
              <a:buFontTx/>
              <a:buNone/>
              <a:tabLst/>
              <a:defRPr/>
            </a:pPr>
            <a:r>
              <a:rPr lang="en-US" sz="1700" b="1" baseline="0" dirty="0">
                <a:solidFill>
                  <a:schemeClr val="tx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t>
            </a:r>
            <a:r>
              <a:rPr lang="en-US" sz="1700" b="1" baseline="0" dirty="0">
                <a:solidFill>
                  <a:schemeClr val="tx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cei-global</a:t>
            </a:r>
            <a:endParaRPr lang="en-US" sz="1700" b="1" baseline="0" dirty="0">
              <a:solidFill>
                <a:schemeClr val="tx1"/>
              </a:solidFill>
              <a:latin typeface="Arial" panose="020B0604020202020204" pitchFamily="34" charset="0"/>
              <a:cs typeface="Arial" panose="020B0604020202020204" pitchFamily="34" charset="0"/>
            </a:endParaRPr>
          </a:p>
          <a:p>
            <a:pPr defTabSz="914377">
              <a:spcAft>
                <a:spcPts val="1400"/>
              </a:spcAft>
              <a:defRPr/>
            </a:pPr>
            <a:endParaRPr lang="en-US" sz="1700" b="1" u="sng" dirty="0">
              <a:solidFill>
                <a:schemeClr val="accent2"/>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25A48BA9-3271-BB84-2879-2771273C3C35}"/>
              </a:ext>
            </a:extLst>
          </p:cNvPr>
          <p:cNvPicPr>
            <a:picLocks noChangeAspect="1"/>
          </p:cNvPicPr>
          <p:nvPr userDrawn="1"/>
        </p:nvPicPr>
        <p:blipFill>
          <a:blip r:embed="rId8"/>
          <a:stretch>
            <a:fillRect/>
          </a:stretch>
        </p:blipFill>
        <p:spPr>
          <a:xfrm>
            <a:off x="1092848" y="5028205"/>
            <a:ext cx="368937" cy="303830"/>
          </a:xfrm>
          <a:prstGeom prst="rect">
            <a:avLst/>
          </a:prstGeom>
        </p:spPr>
      </p:pic>
      <p:pic>
        <p:nvPicPr>
          <p:cNvPr id="11" name="Picture 10">
            <a:extLst>
              <a:ext uri="{FF2B5EF4-FFF2-40B4-BE49-F238E27FC236}">
                <a16:creationId xmlns:a16="http://schemas.microsoft.com/office/drawing/2014/main" id="{E4F937DD-ACB9-E625-DCE6-2FF4F869214F}"/>
              </a:ext>
            </a:extLst>
          </p:cNvPr>
          <p:cNvPicPr>
            <a:picLocks noChangeAspect="1"/>
          </p:cNvPicPr>
          <p:nvPr userDrawn="1"/>
        </p:nvPicPr>
        <p:blipFill>
          <a:blip r:embed="rId9"/>
          <a:stretch>
            <a:fillRect/>
          </a:stretch>
        </p:blipFill>
        <p:spPr>
          <a:xfrm>
            <a:off x="1125867" y="4546029"/>
            <a:ext cx="302901" cy="312079"/>
          </a:xfrm>
          <a:prstGeom prst="rect">
            <a:avLst/>
          </a:prstGeom>
        </p:spPr>
      </p:pic>
      <p:pic>
        <p:nvPicPr>
          <p:cNvPr id="14" name="Graphic 13" descr="Cursor with solid fill">
            <a:extLst>
              <a:ext uri="{FF2B5EF4-FFF2-40B4-BE49-F238E27FC236}">
                <a16:creationId xmlns:a16="http://schemas.microsoft.com/office/drawing/2014/main" id="{B390BC61-6352-BBF3-24C0-240279EEC6FF}"/>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48718" y="4088829"/>
            <a:ext cx="457200" cy="457200"/>
          </a:xfrm>
          <a:prstGeom prst="rect">
            <a:avLst/>
          </a:prstGeom>
        </p:spPr>
      </p:pic>
    </p:spTree>
    <p:extLst>
      <p:ext uri="{BB962C8B-B14F-4D97-AF65-F5344CB8AC3E}">
        <p14:creationId xmlns:p14="http://schemas.microsoft.com/office/powerpoint/2010/main" val="1016067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0774D-B401-5BCD-5D2E-1A9AD761E59C}"/>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5AE59A85-A893-EBE6-2C44-7CE090A3B263}"/>
              </a:ext>
            </a:extLst>
          </p:cNvPr>
          <p:cNvSpPr>
            <a:spLocks noGrp="1"/>
          </p:cNvSpPr>
          <p:nvPr>
            <p:ph type="subTitle" idx="1"/>
          </p:nvPr>
        </p:nvSpPr>
        <p:spPr>
          <a:xfrm>
            <a:off x="515938" y="5308623"/>
            <a:ext cx="4880021" cy="429154"/>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itle 6">
            <a:extLst>
              <a:ext uri="{FF2B5EF4-FFF2-40B4-BE49-F238E27FC236}">
                <a16:creationId xmlns:a16="http://schemas.microsoft.com/office/drawing/2014/main" id="{CE12ED22-1C25-7164-4D67-9B4EFB1C49BC}"/>
              </a:ext>
            </a:extLst>
          </p:cNvPr>
          <p:cNvSpPr>
            <a:spLocks noGrp="1"/>
          </p:cNvSpPr>
          <p:nvPr>
            <p:ph type="title"/>
          </p:nvPr>
        </p:nvSpPr>
        <p:spPr>
          <a:xfrm>
            <a:off x="515938" y="3429000"/>
            <a:ext cx="8061591" cy="1325563"/>
          </a:xfrm>
        </p:spPr>
        <p:txBody>
          <a:bodyPr>
            <a:noAutofit/>
          </a:bodyPr>
          <a:lstStyle>
            <a:lvl1pPr>
              <a:defRPr sz="6600">
                <a:solidFill>
                  <a:schemeClr val="accent2"/>
                </a:solidFill>
              </a:defRPr>
            </a:lvl1pPr>
          </a:lstStyle>
          <a:p>
            <a:r>
              <a:rPr lang="en-GB"/>
              <a:t>Click to edit Master title style</a:t>
            </a:r>
            <a:endParaRPr lang="en-US"/>
          </a:p>
        </p:txBody>
      </p:sp>
      <p:pic>
        <p:nvPicPr>
          <p:cNvPr id="5" name="Picture 4" descr="A yellow and black sign with white text&#10;&#10;Description automatically generated">
            <a:extLst>
              <a:ext uri="{FF2B5EF4-FFF2-40B4-BE49-F238E27FC236}">
                <a16:creationId xmlns:a16="http://schemas.microsoft.com/office/drawing/2014/main" id="{97E8673E-B092-08A8-8ED2-31A6C769C04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28" y="0"/>
            <a:ext cx="5683383" cy="2227746"/>
          </a:xfrm>
          <a:prstGeom prst="rect">
            <a:avLst/>
          </a:prstGeom>
        </p:spPr>
      </p:pic>
    </p:spTree>
    <p:extLst>
      <p:ext uri="{BB962C8B-B14F-4D97-AF65-F5344CB8AC3E}">
        <p14:creationId xmlns:p14="http://schemas.microsoft.com/office/powerpoint/2010/main" val="90811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12C68358-CF62-AD1D-BE07-845B962E224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ln>
            <a:noFill/>
          </a:ln>
        </p:spPr>
      </p:pic>
      <p:sp>
        <p:nvSpPr>
          <p:cNvPr id="20" name="Text Placeholder 6">
            <a:extLst>
              <a:ext uri="{FF2B5EF4-FFF2-40B4-BE49-F238E27FC236}">
                <a16:creationId xmlns:a16="http://schemas.microsoft.com/office/drawing/2014/main" id="{F5138AC3-C818-7ACE-37E8-07CB6C32ADE6}"/>
              </a:ext>
            </a:extLst>
          </p:cNvPr>
          <p:cNvSpPr>
            <a:spLocks noGrp="1"/>
          </p:cNvSpPr>
          <p:nvPr>
            <p:ph type="body" sz="quarter" idx="10"/>
          </p:nvPr>
        </p:nvSpPr>
        <p:spPr>
          <a:xfrm>
            <a:off x="515937" y="3338360"/>
            <a:ext cx="4985453" cy="25837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2">
            <a:extLst>
              <a:ext uri="{FF2B5EF4-FFF2-40B4-BE49-F238E27FC236}">
                <a16:creationId xmlns:a16="http://schemas.microsoft.com/office/drawing/2014/main" id="{5893C71D-CE02-3468-0D7F-7BC28B4D54EB}"/>
              </a:ext>
            </a:extLst>
          </p:cNvPr>
          <p:cNvSpPr>
            <a:spLocks noGrp="1"/>
          </p:cNvSpPr>
          <p:nvPr>
            <p:ph type="body" sz="quarter" idx="11" hasCustomPrompt="1"/>
          </p:nvPr>
        </p:nvSpPr>
        <p:spPr>
          <a:xfrm>
            <a:off x="515938" y="2347150"/>
            <a:ext cx="3690938" cy="495748"/>
          </a:xfrm>
        </p:spPr>
        <p:txBody>
          <a:bodyPr>
            <a:noAutofit/>
          </a:bodyPr>
          <a:lstStyle>
            <a:lvl1pPr marL="0" indent="0">
              <a:buNone/>
              <a:defRPr sz="3800" b="1" i="0">
                <a:solidFill>
                  <a:schemeClr val="bg1"/>
                </a:solidFill>
                <a:latin typeface="Prodigy Sans" pitchFamily="2" charset="77"/>
              </a:defRPr>
            </a:lvl1pPr>
          </a:lstStyle>
          <a:p>
            <a:pPr lvl="0"/>
            <a:r>
              <a:rPr lang="en-GB"/>
              <a:t>Title</a:t>
            </a:r>
            <a:endParaRPr lang="en-US"/>
          </a:p>
        </p:txBody>
      </p:sp>
      <p:pic>
        <p:nvPicPr>
          <p:cNvPr id="27" name="Picture 26" descr="A yellow and black sign with white text&#10;&#10;Description automatically generated">
            <a:extLst>
              <a:ext uri="{FF2B5EF4-FFF2-40B4-BE49-F238E27FC236}">
                <a16:creationId xmlns:a16="http://schemas.microsoft.com/office/drawing/2014/main" id="{AE5E99FD-4EB3-364A-860D-BE972E60286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028" y="0"/>
            <a:ext cx="5683383" cy="2227746"/>
          </a:xfrm>
          <a:prstGeom prst="rect">
            <a:avLst/>
          </a:prstGeom>
        </p:spPr>
      </p:pic>
    </p:spTree>
    <p:extLst>
      <p:ext uri="{BB962C8B-B14F-4D97-AF65-F5344CB8AC3E}">
        <p14:creationId xmlns:p14="http://schemas.microsoft.com/office/powerpoint/2010/main" val="871268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pic>
        <p:nvPicPr>
          <p:cNvPr id="6" name="Picture 5" descr="A yellow circle on a blue background&#10;&#10;Description automatically generated">
            <a:extLst>
              <a:ext uri="{FF2B5EF4-FFF2-40B4-BE49-F238E27FC236}">
                <a16:creationId xmlns:a16="http://schemas.microsoft.com/office/drawing/2014/main" id="{33BCEDF4-ECC4-6271-2E97-F637F923623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ln>
            <a:noFill/>
          </a:ln>
        </p:spPr>
      </p:pic>
      <p:sp>
        <p:nvSpPr>
          <p:cNvPr id="7" name="Text Placeholder 6">
            <a:extLst>
              <a:ext uri="{FF2B5EF4-FFF2-40B4-BE49-F238E27FC236}">
                <a16:creationId xmlns:a16="http://schemas.microsoft.com/office/drawing/2014/main" id="{2B2D10A5-ABB3-7FE3-13E6-DAFCC942AB08}"/>
              </a:ext>
            </a:extLst>
          </p:cNvPr>
          <p:cNvSpPr>
            <a:spLocks noGrp="1"/>
          </p:cNvSpPr>
          <p:nvPr>
            <p:ph type="body" sz="quarter" idx="10"/>
          </p:nvPr>
        </p:nvSpPr>
        <p:spPr>
          <a:xfrm>
            <a:off x="515937" y="3806285"/>
            <a:ext cx="7458830" cy="25837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descr="A yellow and black sign with white text&#10;&#10;Description automatically generated">
            <a:extLst>
              <a:ext uri="{FF2B5EF4-FFF2-40B4-BE49-F238E27FC236}">
                <a16:creationId xmlns:a16="http://schemas.microsoft.com/office/drawing/2014/main" id="{8AF7F685-0520-C7D6-0342-E8A82DFF14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029" y="135083"/>
            <a:ext cx="4379370" cy="1716605"/>
          </a:xfrm>
          <a:prstGeom prst="rect">
            <a:avLst/>
          </a:prstGeom>
        </p:spPr>
      </p:pic>
      <p:sp>
        <p:nvSpPr>
          <p:cNvPr id="10" name="Text Placeholder 2">
            <a:extLst>
              <a:ext uri="{FF2B5EF4-FFF2-40B4-BE49-F238E27FC236}">
                <a16:creationId xmlns:a16="http://schemas.microsoft.com/office/drawing/2014/main" id="{0DAECB39-18F6-0AAD-F7A3-B0A1534E0B8E}"/>
              </a:ext>
            </a:extLst>
          </p:cNvPr>
          <p:cNvSpPr>
            <a:spLocks noGrp="1"/>
          </p:cNvSpPr>
          <p:nvPr>
            <p:ph type="body" sz="quarter" idx="12" hasCustomPrompt="1"/>
          </p:nvPr>
        </p:nvSpPr>
        <p:spPr>
          <a:xfrm>
            <a:off x="9465533" y="3090486"/>
            <a:ext cx="2210529" cy="495748"/>
          </a:xfrm>
        </p:spPr>
        <p:txBody>
          <a:bodyPr>
            <a:noAutofit/>
          </a:bodyPr>
          <a:lstStyle>
            <a:lvl1pPr marL="0" indent="0" algn="ctr">
              <a:buNone/>
              <a:defRPr sz="3800" b="1" i="0">
                <a:solidFill>
                  <a:schemeClr val="accent1"/>
                </a:solidFill>
                <a:latin typeface="Prodigy Sans" pitchFamily="2" charset="77"/>
              </a:defRPr>
            </a:lvl1pPr>
          </a:lstStyle>
          <a:p>
            <a:pPr lvl="0"/>
            <a:r>
              <a:rPr lang="en-GB"/>
              <a:t>Quote</a:t>
            </a:r>
            <a:endParaRPr lang="en-US"/>
          </a:p>
        </p:txBody>
      </p:sp>
      <p:sp>
        <p:nvSpPr>
          <p:cNvPr id="13" name="Title 6">
            <a:extLst>
              <a:ext uri="{FF2B5EF4-FFF2-40B4-BE49-F238E27FC236}">
                <a16:creationId xmlns:a16="http://schemas.microsoft.com/office/drawing/2014/main" id="{4E3C1C85-C4E4-9535-E895-328D66E37E4B}"/>
              </a:ext>
            </a:extLst>
          </p:cNvPr>
          <p:cNvSpPr>
            <a:spLocks noGrp="1"/>
          </p:cNvSpPr>
          <p:nvPr>
            <p:ph type="title"/>
          </p:nvPr>
        </p:nvSpPr>
        <p:spPr>
          <a:xfrm>
            <a:off x="583366" y="2012797"/>
            <a:ext cx="5512634" cy="1325563"/>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1325483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39" name="Picture 38" descr="A black background with a blue surface&#10;&#10;Description automatically generated">
            <a:extLst>
              <a:ext uri="{FF2B5EF4-FFF2-40B4-BE49-F238E27FC236}">
                <a16:creationId xmlns:a16="http://schemas.microsoft.com/office/drawing/2014/main" id="{109C1D10-0541-8EB9-A870-75638021FE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 Placeholder 11">
            <a:extLst>
              <a:ext uri="{FF2B5EF4-FFF2-40B4-BE49-F238E27FC236}">
                <a16:creationId xmlns:a16="http://schemas.microsoft.com/office/drawing/2014/main" id="{3FF0E2C0-608E-99C1-78CB-1F9497F7178B}"/>
              </a:ext>
            </a:extLst>
          </p:cNvPr>
          <p:cNvSpPr>
            <a:spLocks noGrp="1"/>
          </p:cNvSpPr>
          <p:nvPr>
            <p:ph type="body" sz="quarter" idx="10"/>
          </p:nvPr>
        </p:nvSpPr>
        <p:spPr>
          <a:xfrm>
            <a:off x="515938" y="2359860"/>
            <a:ext cx="5275264" cy="213827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3" name="Picture 2" descr="A yellow and blue sign&#10;&#10;Description automatically generated">
            <a:extLst>
              <a:ext uri="{FF2B5EF4-FFF2-40B4-BE49-F238E27FC236}">
                <a16:creationId xmlns:a16="http://schemas.microsoft.com/office/drawing/2014/main" id="{D789BB2B-EFAC-2F6C-758E-7C9D0B7BB1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
        <p:nvSpPr>
          <p:cNvPr id="42" name="Title 6">
            <a:extLst>
              <a:ext uri="{FF2B5EF4-FFF2-40B4-BE49-F238E27FC236}">
                <a16:creationId xmlns:a16="http://schemas.microsoft.com/office/drawing/2014/main" id="{6B7ABFC6-C85C-FADB-30C3-972471D8EC4E}"/>
              </a:ext>
            </a:extLst>
          </p:cNvPr>
          <p:cNvSpPr>
            <a:spLocks noGrp="1"/>
          </p:cNvSpPr>
          <p:nvPr>
            <p:ph type="title"/>
          </p:nvPr>
        </p:nvSpPr>
        <p:spPr>
          <a:xfrm>
            <a:off x="533401" y="585181"/>
            <a:ext cx="5257801" cy="1325563"/>
          </a:xfrm>
        </p:spPr>
        <p:txBody>
          <a:bodyPr/>
          <a:lstStyle/>
          <a:p>
            <a:r>
              <a:rPr lang="en-GB"/>
              <a:t>Click to edit Master title style</a:t>
            </a:r>
            <a:endParaRPr lang="en-US"/>
          </a:p>
        </p:txBody>
      </p:sp>
      <p:sp>
        <p:nvSpPr>
          <p:cNvPr id="43" name="Text Placeholder 11">
            <a:extLst>
              <a:ext uri="{FF2B5EF4-FFF2-40B4-BE49-F238E27FC236}">
                <a16:creationId xmlns:a16="http://schemas.microsoft.com/office/drawing/2014/main" id="{CAD446A3-CC88-381C-9908-33D5A73ABB51}"/>
              </a:ext>
            </a:extLst>
          </p:cNvPr>
          <p:cNvSpPr>
            <a:spLocks noGrp="1"/>
          </p:cNvSpPr>
          <p:nvPr>
            <p:ph type="body" sz="quarter" idx="11"/>
          </p:nvPr>
        </p:nvSpPr>
        <p:spPr>
          <a:xfrm>
            <a:off x="6307140" y="2359860"/>
            <a:ext cx="5275264" cy="213827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94898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19AB26C0-3D13-F8C5-B797-4250CACDC6DA}"/>
              </a:ext>
            </a:extLst>
          </p:cNvPr>
          <p:cNvSpPr/>
          <p:nvPr userDrawn="1"/>
        </p:nvSpPr>
        <p:spPr>
          <a:xfrm>
            <a:off x="6400799" y="3095468"/>
            <a:ext cx="5791200" cy="3762532"/>
          </a:xfrm>
          <a:custGeom>
            <a:avLst/>
            <a:gdLst>
              <a:gd name="connsiteX0" fmla="*/ 3762532 w 5791200"/>
              <a:gd name="connsiteY0" fmla="*/ 0 h 3762532"/>
              <a:gd name="connsiteX1" fmla="*/ 5713542 w 5791200"/>
              <a:gd name="connsiteY1" fmla="*/ 544714 h 3762532"/>
              <a:gd name="connsiteX2" fmla="*/ 5791200 w 5791200"/>
              <a:gd name="connsiteY2" fmla="*/ 594500 h 3762532"/>
              <a:gd name="connsiteX3" fmla="*/ 5791200 w 5791200"/>
              <a:gd name="connsiteY3" fmla="*/ 3762532 h 3762532"/>
              <a:gd name="connsiteX4" fmla="*/ 0 w 5791200"/>
              <a:gd name="connsiteY4" fmla="*/ 3762532 h 3762532"/>
              <a:gd name="connsiteX5" fmla="*/ 3762532 w 5791200"/>
              <a:gd name="connsiteY5" fmla="*/ 0 h 3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3762532">
                <a:moveTo>
                  <a:pt x="3762532" y="0"/>
                </a:moveTo>
                <a:cubicBezTo>
                  <a:pt x="4476841" y="0"/>
                  <a:pt x="5144658" y="199053"/>
                  <a:pt x="5713542" y="544714"/>
                </a:cubicBezTo>
                <a:lnTo>
                  <a:pt x="5791200" y="594500"/>
                </a:lnTo>
                <a:lnTo>
                  <a:pt x="5791200" y="3762532"/>
                </a:lnTo>
                <a:lnTo>
                  <a:pt x="0" y="3762532"/>
                </a:lnTo>
                <a:cubicBezTo>
                  <a:pt x="0" y="1684543"/>
                  <a:pt x="1684543" y="0"/>
                  <a:pt x="3762532"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a:extLst>
              <a:ext uri="{FF2B5EF4-FFF2-40B4-BE49-F238E27FC236}">
                <a16:creationId xmlns:a16="http://schemas.microsoft.com/office/drawing/2014/main" id="{F9949E24-8BF4-200E-9567-729C6399637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654053" y="1368711"/>
            <a:ext cx="5785731" cy="5489289"/>
          </a:xfrm>
          <a:prstGeom prst="rect">
            <a:avLst/>
          </a:prstGeom>
        </p:spPr>
      </p:pic>
      <p:sp>
        <p:nvSpPr>
          <p:cNvPr id="3" name="Title 6">
            <a:extLst>
              <a:ext uri="{FF2B5EF4-FFF2-40B4-BE49-F238E27FC236}">
                <a16:creationId xmlns:a16="http://schemas.microsoft.com/office/drawing/2014/main" id="{D6581752-AB13-078D-43B8-05D7FBBFF140}"/>
              </a:ext>
            </a:extLst>
          </p:cNvPr>
          <p:cNvSpPr>
            <a:spLocks noGrp="1"/>
          </p:cNvSpPr>
          <p:nvPr>
            <p:ph type="title"/>
          </p:nvPr>
        </p:nvSpPr>
        <p:spPr>
          <a:xfrm>
            <a:off x="533401" y="585181"/>
            <a:ext cx="5257801" cy="1325563"/>
          </a:xfrm>
        </p:spPr>
        <p:txBody>
          <a:bodyPr/>
          <a:lstStyle/>
          <a:p>
            <a:r>
              <a:rPr lang="en-GB"/>
              <a:t>Click to edit Master title style</a:t>
            </a:r>
            <a:endParaRPr lang="en-US"/>
          </a:p>
        </p:txBody>
      </p:sp>
      <p:sp>
        <p:nvSpPr>
          <p:cNvPr id="6" name="Text Placeholder 11">
            <a:extLst>
              <a:ext uri="{FF2B5EF4-FFF2-40B4-BE49-F238E27FC236}">
                <a16:creationId xmlns:a16="http://schemas.microsoft.com/office/drawing/2014/main" id="{CE9F9CD2-047C-E5D6-3233-52E9AB25077F}"/>
              </a:ext>
            </a:extLst>
          </p:cNvPr>
          <p:cNvSpPr>
            <a:spLocks noGrp="1"/>
          </p:cNvSpPr>
          <p:nvPr>
            <p:ph type="body" sz="quarter" idx="10"/>
          </p:nvPr>
        </p:nvSpPr>
        <p:spPr>
          <a:xfrm>
            <a:off x="533401" y="2398382"/>
            <a:ext cx="5412699" cy="23669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6" name="Picture 25" descr="A yellow and blue sign&#10;&#10;Description automatically generated">
            <a:extLst>
              <a:ext uri="{FF2B5EF4-FFF2-40B4-BE49-F238E27FC236}">
                <a16:creationId xmlns:a16="http://schemas.microsoft.com/office/drawing/2014/main" id="{07D9A233-98FA-EA11-0754-13F6A9337AC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Tree>
    <p:extLst>
      <p:ext uri="{BB962C8B-B14F-4D97-AF65-F5344CB8AC3E}">
        <p14:creationId xmlns:p14="http://schemas.microsoft.com/office/powerpoint/2010/main" val="1028726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pic>
        <p:nvPicPr>
          <p:cNvPr id="8" name="Picture 7" descr="A black background with a blue surface&#10;&#10;Description automatically generated">
            <a:extLst>
              <a:ext uri="{FF2B5EF4-FFF2-40B4-BE49-F238E27FC236}">
                <a16:creationId xmlns:a16="http://schemas.microsoft.com/office/drawing/2014/main" id="{0544F10C-4CF2-5A1F-34D3-E36DC742A7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Text Placeholder 2">
            <a:extLst>
              <a:ext uri="{FF2B5EF4-FFF2-40B4-BE49-F238E27FC236}">
                <a16:creationId xmlns:a16="http://schemas.microsoft.com/office/drawing/2014/main" id="{B2DE72DE-B296-9E1C-1B3F-43D5E1FCD8A0}"/>
              </a:ext>
            </a:extLst>
          </p:cNvPr>
          <p:cNvSpPr>
            <a:spLocks noGrp="1"/>
          </p:cNvSpPr>
          <p:nvPr>
            <p:ph idx="1"/>
          </p:nvPr>
        </p:nvSpPr>
        <p:spPr>
          <a:xfrm>
            <a:off x="583368" y="2396154"/>
            <a:ext cx="6812751" cy="36298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6">
            <a:extLst>
              <a:ext uri="{FF2B5EF4-FFF2-40B4-BE49-F238E27FC236}">
                <a16:creationId xmlns:a16="http://schemas.microsoft.com/office/drawing/2014/main" id="{E7294A03-54B8-BE74-C099-6D47E4C6CA07}"/>
              </a:ext>
            </a:extLst>
          </p:cNvPr>
          <p:cNvSpPr>
            <a:spLocks noGrp="1"/>
          </p:cNvSpPr>
          <p:nvPr>
            <p:ph type="title"/>
          </p:nvPr>
        </p:nvSpPr>
        <p:spPr>
          <a:xfrm>
            <a:off x="583366" y="669057"/>
            <a:ext cx="5512634" cy="1325563"/>
          </a:xfrm>
        </p:spPr>
        <p:txBody>
          <a:bodyPr/>
          <a:lstStyle>
            <a:lvl1pPr marL="0" marR="0" indent="0" algn="l" defTabSz="914400" rtl="0" eaLnBrk="1" fontAlgn="auto" latinLnBrk="0" hangingPunct="1">
              <a:lnSpc>
                <a:spcPct val="90000"/>
              </a:lnSpc>
              <a:spcBef>
                <a:spcPct val="0"/>
              </a:spcBef>
              <a:spcAft>
                <a:spcPts val="0"/>
              </a:spcAft>
              <a:buClrTx/>
              <a:buSzTx/>
              <a:buFontTx/>
              <a:buNone/>
              <a:tabLst/>
              <a:defRPr b="1" i="0">
                <a:latin typeface="Prodigy Sans ExtraBold" pitchFamily="2" charset="77"/>
              </a:defRPr>
            </a:lvl1pPr>
          </a:lstStyle>
          <a:p>
            <a:r>
              <a:rPr kumimoji="0" lang="en-GB" sz="4400" b="0" i="0" u="none" strike="noStrike" kern="1200" cap="none" spc="0" normalizeH="0" baseline="0" noProof="0">
                <a:ln>
                  <a:noFill/>
                </a:ln>
                <a:solidFill>
                  <a:srgbClr val="32364D"/>
                </a:solidFill>
                <a:effectLst/>
                <a:uLnTx/>
                <a:uFillTx/>
                <a:latin typeface="Prodigy Sans Black" pitchFamily="2" charset="77"/>
                <a:ea typeface="+mj-ea"/>
                <a:cs typeface="+mj-cs"/>
              </a:rPr>
              <a:t>Click to edit Master title style</a:t>
            </a:r>
            <a:endParaRPr lang="en-US"/>
          </a:p>
        </p:txBody>
      </p:sp>
      <p:pic>
        <p:nvPicPr>
          <p:cNvPr id="15" name="Picture 14" descr="A yellow and blue sign&#10;&#10;Description automatically generated">
            <a:extLst>
              <a:ext uri="{FF2B5EF4-FFF2-40B4-BE49-F238E27FC236}">
                <a16:creationId xmlns:a16="http://schemas.microsoft.com/office/drawing/2014/main" id="{C95A1E3A-CB62-B3DD-3C96-6AE181FC018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22820" y="50905"/>
            <a:ext cx="4379370" cy="1716605"/>
          </a:xfrm>
          <a:prstGeom prst="rect">
            <a:avLst/>
          </a:prstGeom>
        </p:spPr>
      </p:pic>
      <p:sp>
        <p:nvSpPr>
          <p:cNvPr id="2" name="Oval 1">
            <a:extLst>
              <a:ext uri="{FF2B5EF4-FFF2-40B4-BE49-F238E27FC236}">
                <a16:creationId xmlns:a16="http://schemas.microsoft.com/office/drawing/2014/main" id="{FB644B6C-E38B-F0F9-0B25-ABB8ACBE4D31}"/>
              </a:ext>
            </a:extLst>
          </p:cNvPr>
          <p:cNvSpPr/>
          <p:nvPr userDrawn="1"/>
        </p:nvSpPr>
        <p:spPr>
          <a:xfrm>
            <a:off x="7872948" y="2192941"/>
            <a:ext cx="3547503" cy="354750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D009C15E-5CCF-B3DB-2351-1BABC0A98B53}"/>
              </a:ext>
            </a:extLst>
          </p:cNvPr>
          <p:cNvSpPr>
            <a:spLocks noGrp="1"/>
          </p:cNvSpPr>
          <p:nvPr>
            <p:ph type="body" sz="quarter" idx="12" hasCustomPrompt="1"/>
          </p:nvPr>
        </p:nvSpPr>
        <p:spPr>
          <a:xfrm>
            <a:off x="8541434" y="3718818"/>
            <a:ext cx="2210529" cy="495748"/>
          </a:xfrm>
        </p:spPr>
        <p:txBody>
          <a:bodyPr>
            <a:noAutofit/>
          </a:bodyPr>
          <a:lstStyle>
            <a:lvl1pPr marL="0" indent="0" algn="ctr">
              <a:buNone/>
              <a:defRPr sz="3800" b="1" i="0">
                <a:solidFill>
                  <a:schemeClr val="accent1"/>
                </a:solidFill>
                <a:latin typeface="Prodigy Sans" pitchFamily="2" charset="77"/>
              </a:defRPr>
            </a:lvl1pPr>
          </a:lstStyle>
          <a:p>
            <a:pPr lvl="0"/>
            <a:r>
              <a:rPr lang="en-GB"/>
              <a:t>Quote</a:t>
            </a:r>
            <a:endParaRPr lang="en-US"/>
          </a:p>
        </p:txBody>
      </p:sp>
    </p:spTree>
    <p:extLst>
      <p:ext uri="{BB962C8B-B14F-4D97-AF65-F5344CB8AC3E}">
        <p14:creationId xmlns:p14="http://schemas.microsoft.com/office/powerpoint/2010/main" val="2928435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855569-F3EE-E1B9-D30C-41F36EE0213B}"/>
              </a:ext>
            </a:extLst>
          </p:cNvPr>
          <p:cNvSpPr>
            <a:spLocks noGrp="1"/>
          </p:cNvSpPr>
          <p:nvPr>
            <p:ph type="title"/>
          </p:nvPr>
        </p:nvSpPr>
        <p:spPr>
          <a:xfrm>
            <a:off x="838199" y="365125"/>
            <a:ext cx="9846734"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01486D7-D485-2D9E-1FA6-BD384643F9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94511822"/>
      </p:ext>
    </p:extLst>
  </p:cSld>
  <p:clrMap bg1="lt1" tx1="dk1" bg2="lt2" tx2="dk2" accent1="accent1" accent2="accent2" accent3="accent3" accent4="accent4" accent5="accent5" accent6="accent6" hlink="hlink" folHlink="folHlink"/>
  <p:sldLayoutIdLst>
    <p:sldLayoutId id="2147483649" r:id="rId1"/>
    <p:sldLayoutId id="2147483709" r:id="rId2"/>
    <p:sldLayoutId id="2147483662" r:id="rId3"/>
    <p:sldLayoutId id="2147483663" r:id="rId4"/>
    <p:sldLayoutId id="2147483681" r:id="rId5"/>
    <p:sldLayoutId id="2147483714" r:id="rId6"/>
    <p:sldLayoutId id="2147483669" r:id="rId7"/>
    <p:sldLayoutId id="2147483650" r:id="rId8"/>
    <p:sldLayoutId id="2147483715" r:id="rId9"/>
    <p:sldLayoutId id="2147483680" r:id="rId10"/>
    <p:sldLayoutId id="2147483678" r:id="rId11"/>
    <p:sldLayoutId id="2147483711" r:id="rId12"/>
    <p:sldLayoutId id="2147483651" r:id="rId13"/>
    <p:sldLayoutId id="2147483703" r:id="rId14"/>
    <p:sldLayoutId id="2147483701" r:id="rId15"/>
    <p:sldLayoutId id="2147483716" r:id="rId16"/>
    <p:sldLayoutId id="2147483718" r:id="rId17"/>
    <p:sldLayoutId id="2147483720" r:id="rId18"/>
    <p:sldLayoutId id="2147483727" r:id="rId19"/>
    <p:sldLayoutId id="2147483737" r:id="rId20"/>
    <p:sldLayoutId id="2147483739" r:id="rId21"/>
    <p:sldLayoutId id="2147483741" r:id="rId22"/>
    <p:sldLayoutId id="2147483742" r:id="rId23"/>
    <p:sldLayoutId id="2147483743" r:id="rId24"/>
    <p:sldLayoutId id="2147483744" r:id="rId25"/>
    <p:sldLayoutId id="2147483745" r:id="rId26"/>
    <p:sldLayoutId id="2147483746" r:id="rId27"/>
    <p:sldLayoutId id="2147483747" r:id="rId28"/>
    <p:sldLayoutId id="2147483748" r:id="rId29"/>
    <p:sldLayoutId id="2147483749" r:id="rId30"/>
  </p:sldLayoutIdLst>
  <p:txStyles>
    <p:titleStyle>
      <a:lvl1pPr algn="l" defTabSz="914400" rtl="0" eaLnBrk="1" latinLnBrk="0" hangingPunct="1">
        <a:lnSpc>
          <a:spcPct val="90000"/>
        </a:lnSpc>
        <a:spcBef>
          <a:spcPct val="0"/>
        </a:spcBef>
        <a:buNone/>
        <a:defRPr sz="4400" b="0" i="0" kern="1200" baseline="0">
          <a:solidFill>
            <a:schemeClr val="tx2"/>
          </a:solidFill>
          <a:latin typeface="Prodigy Sans Black"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2"/>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2"/>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2"/>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2"/>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svg"/><Relationship Id="rId3" Type="http://schemas.openxmlformats.org/officeDocument/2006/relationships/image" Target="../media/image37.svg"/><Relationship Id="rId7" Type="http://schemas.openxmlformats.org/officeDocument/2006/relationships/image" Target="../media/image41.svg"/><Relationship Id="rId12" Type="http://schemas.openxmlformats.org/officeDocument/2006/relationships/image" Target="../media/image46.sv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openxmlformats.org/officeDocument/2006/relationships/image" Target="../media/image40.svg"/><Relationship Id="rId11" Type="http://schemas.openxmlformats.org/officeDocument/2006/relationships/image" Target="../media/image45.svg"/><Relationship Id="rId5" Type="http://schemas.openxmlformats.org/officeDocument/2006/relationships/image" Target="../media/image39.sv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D7A96C-D2F8-2084-0D16-A04600E5C602}"/>
              </a:ext>
            </a:extLst>
          </p:cNvPr>
          <p:cNvSpPr>
            <a:spLocks noGrp="1"/>
          </p:cNvSpPr>
          <p:nvPr>
            <p:ph type="title"/>
          </p:nvPr>
        </p:nvSpPr>
        <p:spPr>
          <a:xfrm>
            <a:off x="338863" y="3031394"/>
            <a:ext cx="5329918" cy="1325563"/>
          </a:xfrm>
        </p:spPr>
        <p:txBody>
          <a:bodyPr>
            <a:normAutofit fontScale="90000"/>
          </a:bodyPr>
          <a:lstStyle/>
          <a:p>
            <a:r>
              <a:rPr lang="en-GB" dirty="0"/>
              <a:t>Kinship Connected navigator programme</a:t>
            </a:r>
          </a:p>
        </p:txBody>
      </p:sp>
      <p:sp>
        <p:nvSpPr>
          <p:cNvPr id="7" name="Subtitle 6">
            <a:extLst>
              <a:ext uri="{FF2B5EF4-FFF2-40B4-BE49-F238E27FC236}">
                <a16:creationId xmlns:a16="http://schemas.microsoft.com/office/drawing/2014/main" id="{AA2BCF20-82D5-B21C-FDA1-19E0505063E3}"/>
              </a:ext>
            </a:extLst>
          </p:cNvPr>
          <p:cNvSpPr>
            <a:spLocks noGrp="1"/>
          </p:cNvSpPr>
          <p:nvPr>
            <p:ph type="subTitle" idx="1"/>
          </p:nvPr>
        </p:nvSpPr>
        <p:spPr>
          <a:xfrm>
            <a:off x="515710" y="5862364"/>
            <a:ext cx="6091567" cy="429154"/>
          </a:xfrm>
        </p:spPr>
        <p:txBody>
          <a:bodyPr>
            <a:noAutofit/>
          </a:bodyPr>
          <a:lstStyle/>
          <a:p>
            <a:r>
              <a:rPr lang="en-GB" sz="2000" b="1" dirty="0"/>
              <a:t>Kinship knowledge exchange July 2026</a:t>
            </a:r>
          </a:p>
        </p:txBody>
      </p:sp>
    </p:spTree>
    <p:extLst>
      <p:ext uri="{BB962C8B-B14F-4D97-AF65-F5344CB8AC3E}">
        <p14:creationId xmlns:p14="http://schemas.microsoft.com/office/powerpoint/2010/main" val="3229030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161F7-244D-4566-7027-8387D94594E6}"/>
            </a:ext>
          </a:extLst>
        </p:cNvPr>
        <p:cNvGrpSpPr/>
        <p:nvPr/>
      </p:nvGrpSpPr>
      <p:grpSpPr>
        <a:xfrm>
          <a:off x="0" y="0"/>
          <a:ext cx="0" cy="0"/>
          <a:chOff x="0" y="0"/>
          <a:chExt cx="0" cy="0"/>
        </a:xfrm>
      </p:grpSpPr>
      <p:sp>
        <p:nvSpPr>
          <p:cNvPr id="6" name="Speech Bubble: Rectangle with Corners Rounded 5">
            <a:extLst>
              <a:ext uri="{FF2B5EF4-FFF2-40B4-BE49-F238E27FC236}">
                <a16:creationId xmlns:a16="http://schemas.microsoft.com/office/drawing/2014/main" id="{FC661C6A-0416-9267-1D5A-336F1D268766}"/>
              </a:ext>
            </a:extLst>
          </p:cNvPr>
          <p:cNvSpPr/>
          <p:nvPr/>
        </p:nvSpPr>
        <p:spPr>
          <a:xfrm>
            <a:off x="423474" y="906384"/>
            <a:ext cx="10482262" cy="3878562"/>
          </a:xfrm>
          <a:prstGeom prst="wedgeRoundRectCallout">
            <a:avLst/>
          </a:prstGeom>
          <a:solidFill>
            <a:schemeClr val="accent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DB22D02B-A133-D0A9-4EB1-A3743E488849}"/>
              </a:ext>
            </a:extLst>
          </p:cNvPr>
          <p:cNvSpPr>
            <a:spLocks noGrp="1"/>
          </p:cNvSpPr>
          <p:nvPr>
            <p:ph type="body" sz="quarter" idx="10"/>
          </p:nvPr>
        </p:nvSpPr>
        <p:spPr>
          <a:xfrm>
            <a:off x="796677" y="1212465"/>
            <a:ext cx="9549590" cy="3198667"/>
          </a:xfrm>
        </p:spPr>
        <p:txBody>
          <a:bodyPr vert="horz" lIns="91440" tIns="45720" rIns="91440" bIns="45720" rtlCol="0" anchor="t">
            <a:normAutofit lnSpcReduction="10000"/>
          </a:bodyPr>
          <a:lstStyle/>
          <a:p>
            <a:pPr marL="0" indent="0">
              <a:buNone/>
            </a:pPr>
            <a:r>
              <a:rPr lang="en-US" b="1" i="1">
                <a:solidFill>
                  <a:schemeClr val="bg1"/>
                </a:solidFill>
                <a:latin typeface="Raleway"/>
              </a:rPr>
              <a:t>“Our (Navigator) has been incredible. She builds trusting relationships with carers, and because she’s not the council, carers will often open up to her in a different way. She becomes that neutral person who listens, who hears them, and who feeds things back in a really constructive way.”</a:t>
            </a:r>
          </a:p>
          <a:p>
            <a:pPr marL="0" indent="0">
              <a:buNone/>
            </a:pPr>
            <a:r>
              <a:rPr lang="en-US" b="1">
                <a:solidFill>
                  <a:schemeClr val="bg1"/>
                </a:solidFill>
                <a:latin typeface="Raleway"/>
              </a:rPr>
              <a:t>(Social worker from local authority commissioning Kinship )</a:t>
            </a:r>
          </a:p>
          <a:p>
            <a:pPr marL="0" indent="0">
              <a:buNone/>
            </a:pPr>
            <a:endParaRPr lang="en-GB" sz="1600" b="1">
              <a:solidFill>
                <a:schemeClr val="bg1"/>
              </a:solidFill>
              <a:latin typeface="Raleway"/>
            </a:endParaRPr>
          </a:p>
          <a:p>
            <a:pPr marL="0" indent="0">
              <a:buNone/>
            </a:pPr>
            <a:endParaRPr lang="en-GB" sz="1600" b="1">
              <a:solidFill>
                <a:schemeClr val="bg1"/>
              </a:solidFill>
              <a:latin typeface="Raleway"/>
            </a:endParaRPr>
          </a:p>
        </p:txBody>
      </p:sp>
    </p:spTree>
    <p:extLst>
      <p:ext uri="{BB962C8B-B14F-4D97-AF65-F5344CB8AC3E}">
        <p14:creationId xmlns:p14="http://schemas.microsoft.com/office/powerpoint/2010/main" val="1099864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C72A44-0E33-4F5C-9968-10D0D0DD336A}"/>
              </a:ext>
            </a:extLst>
          </p:cNvPr>
          <p:cNvSpPr>
            <a:spLocks noGrp="1"/>
          </p:cNvSpPr>
          <p:nvPr>
            <p:ph type="ctrTitle"/>
          </p:nvPr>
        </p:nvSpPr>
        <p:spPr/>
        <p:txBody>
          <a:bodyPr/>
          <a:lstStyle/>
          <a:p>
            <a:r>
              <a:rPr lang="en-GB" dirty="0"/>
              <a:t>Pilot evaluation: Kinship Connected</a:t>
            </a:r>
          </a:p>
        </p:txBody>
      </p:sp>
      <p:sp>
        <p:nvSpPr>
          <p:cNvPr id="8" name="Text Placeholder 7">
            <a:extLst>
              <a:ext uri="{FF2B5EF4-FFF2-40B4-BE49-F238E27FC236}">
                <a16:creationId xmlns:a16="http://schemas.microsoft.com/office/drawing/2014/main" id="{051C6957-8592-46D9-A360-C29376F822D7}"/>
              </a:ext>
            </a:extLst>
          </p:cNvPr>
          <p:cNvSpPr>
            <a:spLocks noGrp="1"/>
          </p:cNvSpPr>
          <p:nvPr>
            <p:ph type="body" sz="quarter" idx="10"/>
          </p:nvPr>
        </p:nvSpPr>
        <p:spPr/>
        <p:txBody>
          <a:bodyPr/>
          <a:lstStyle/>
          <a:p>
            <a:r>
              <a:rPr lang="en-GB" dirty="0"/>
              <a:t>Amy Hall, Principal Advisor, Centre for Evidence and Implementation</a:t>
            </a:r>
          </a:p>
        </p:txBody>
      </p:sp>
      <p:sp>
        <p:nvSpPr>
          <p:cNvPr id="9" name="Content Placeholder 8">
            <a:extLst>
              <a:ext uri="{FF2B5EF4-FFF2-40B4-BE49-F238E27FC236}">
                <a16:creationId xmlns:a16="http://schemas.microsoft.com/office/drawing/2014/main" id="{0AEFB072-C62C-4FC4-BB3F-6C1CFCD86EB3}"/>
              </a:ext>
            </a:extLst>
          </p:cNvPr>
          <p:cNvSpPr>
            <a:spLocks noGrp="1"/>
          </p:cNvSpPr>
          <p:nvPr>
            <p:ph sz="quarter" idx="11"/>
          </p:nvPr>
        </p:nvSpPr>
        <p:spPr/>
        <p:txBody>
          <a:bodyPr/>
          <a:lstStyle/>
          <a:p>
            <a:r>
              <a:rPr lang="en-GB" dirty="0"/>
              <a:t>Kinship knowledge exchange event, 14</a:t>
            </a:r>
            <a:r>
              <a:rPr lang="en-GB" baseline="30000" dirty="0"/>
              <a:t>th</a:t>
            </a:r>
            <a:r>
              <a:rPr lang="en-GB" dirty="0"/>
              <a:t> July 2026</a:t>
            </a:r>
          </a:p>
        </p:txBody>
      </p:sp>
    </p:spTree>
    <p:extLst>
      <p:ext uri="{BB962C8B-B14F-4D97-AF65-F5344CB8AC3E}">
        <p14:creationId xmlns:p14="http://schemas.microsoft.com/office/powerpoint/2010/main" val="4118478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4C293-0B8F-C129-A4A0-75E7750FBFEC}"/>
              </a:ext>
            </a:extLst>
          </p:cNvPr>
          <p:cNvSpPr>
            <a:spLocks noGrp="1"/>
          </p:cNvSpPr>
          <p:nvPr>
            <p:ph type="title"/>
          </p:nvPr>
        </p:nvSpPr>
        <p:spPr/>
        <p:txBody>
          <a:bodyPr/>
          <a:lstStyle/>
          <a:p>
            <a:r>
              <a:rPr lang="en-GB" dirty="0"/>
              <a:t>Kinship connected – a pilot evaluation</a:t>
            </a:r>
          </a:p>
        </p:txBody>
      </p:sp>
      <p:sp>
        <p:nvSpPr>
          <p:cNvPr id="3" name="Content Placeholder 2">
            <a:extLst>
              <a:ext uri="{FF2B5EF4-FFF2-40B4-BE49-F238E27FC236}">
                <a16:creationId xmlns:a16="http://schemas.microsoft.com/office/drawing/2014/main" id="{3531100F-6376-6238-B838-6AD7AA0B93CE}"/>
              </a:ext>
            </a:extLst>
          </p:cNvPr>
          <p:cNvSpPr>
            <a:spLocks noGrp="1"/>
          </p:cNvSpPr>
          <p:nvPr>
            <p:ph sz="quarter" idx="13"/>
          </p:nvPr>
        </p:nvSpPr>
        <p:spPr>
          <a:xfrm>
            <a:off x="936625" y="1757681"/>
            <a:ext cx="9975851" cy="4419519"/>
          </a:xfrm>
        </p:spPr>
        <p:txBody>
          <a:bodyPr>
            <a:normAutofit fontScale="85000" lnSpcReduction="20000"/>
          </a:bodyPr>
          <a:lstStyle/>
          <a:p>
            <a:r>
              <a:rPr lang="en-GB" dirty="0"/>
              <a:t>Pilot evaluation:</a:t>
            </a:r>
          </a:p>
          <a:p>
            <a:pPr marL="342900" indent="-342900">
              <a:buClr>
                <a:schemeClr val="accent3"/>
              </a:buClr>
              <a:buFont typeface="Arial" panose="020B0604020202020204" pitchFamily="34" charset="0"/>
              <a:buChar char="•"/>
            </a:pPr>
            <a:r>
              <a:rPr lang="en-GB" b="0" dirty="0">
                <a:solidFill>
                  <a:schemeClr val="tx1"/>
                </a:solidFill>
                <a:latin typeface="+mn-lt"/>
              </a:rPr>
              <a:t>A “test run” of if and how procedures work in practice </a:t>
            </a:r>
          </a:p>
          <a:p>
            <a:pPr marL="342900" indent="-342900">
              <a:buClr>
                <a:schemeClr val="accent3"/>
              </a:buClr>
              <a:buFont typeface="Arial" panose="020B0604020202020204" pitchFamily="34" charset="0"/>
              <a:buChar char="•"/>
            </a:pPr>
            <a:r>
              <a:rPr lang="en-GB" b="0" dirty="0">
                <a:solidFill>
                  <a:schemeClr val="tx1"/>
                </a:solidFill>
                <a:latin typeface="+mn-lt"/>
              </a:rPr>
              <a:t>Research questions </a:t>
            </a:r>
          </a:p>
          <a:p>
            <a:pPr marL="982663" lvl="1" indent="-342900">
              <a:buClr>
                <a:schemeClr val="accent3"/>
              </a:buClr>
              <a:buFont typeface="Arial" panose="020B0604020202020204" pitchFamily="34" charset="0"/>
              <a:buChar char="•"/>
            </a:pPr>
            <a:r>
              <a:rPr lang="en-GB" b="0" dirty="0">
                <a:solidFill>
                  <a:schemeClr val="tx1"/>
                </a:solidFill>
                <a:latin typeface="+mn-lt"/>
              </a:rPr>
              <a:t>Feasibility of conducting a full-scale trial </a:t>
            </a:r>
          </a:p>
          <a:p>
            <a:pPr marL="982663" lvl="1" indent="-342900">
              <a:buClr>
                <a:schemeClr val="accent3"/>
              </a:buClr>
              <a:buFont typeface="Arial" panose="020B0604020202020204" pitchFamily="34" charset="0"/>
              <a:buChar char="•"/>
            </a:pPr>
            <a:r>
              <a:rPr lang="en-GB" b="0" dirty="0">
                <a:solidFill>
                  <a:schemeClr val="tx1"/>
                </a:solidFill>
                <a:latin typeface="+mn-lt"/>
              </a:rPr>
              <a:t>Estimated effect of Kinship Connected on parental self-efficacy, kinship carer wellbeing, and probability of a child entering unrelated foster care (within 6 months)</a:t>
            </a:r>
          </a:p>
          <a:p>
            <a:pPr marL="982663" lvl="1" indent="-342900">
              <a:buClr>
                <a:schemeClr val="accent3"/>
              </a:buClr>
              <a:buFont typeface="Arial" panose="020B0604020202020204" pitchFamily="34" charset="0"/>
              <a:buChar char="•"/>
            </a:pPr>
            <a:r>
              <a:rPr lang="en-GB" b="0" dirty="0">
                <a:solidFill>
                  <a:schemeClr val="tx1"/>
                </a:solidFill>
                <a:latin typeface="+mn-lt"/>
              </a:rPr>
              <a:t>Recruitment strategies – insights into reach and retention</a:t>
            </a:r>
          </a:p>
          <a:p>
            <a:pPr marL="982663" lvl="1" indent="-342900">
              <a:buClr>
                <a:schemeClr val="accent3"/>
              </a:buClr>
              <a:buFont typeface="Arial" panose="020B0604020202020204" pitchFamily="34" charset="0"/>
              <a:buChar char="•"/>
            </a:pPr>
            <a:r>
              <a:rPr lang="en-GB" b="0" dirty="0">
                <a:solidFill>
                  <a:schemeClr val="tx1"/>
                </a:solidFill>
                <a:latin typeface="+mn-lt"/>
              </a:rPr>
              <a:t>What is actually accessed/delivered? What is BAU? </a:t>
            </a:r>
          </a:p>
          <a:p>
            <a:pPr marL="982663" lvl="1" indent="-342900">
              <a:buClr>
                <a:schemeClr val="accent3"/>
              </a:buClr>
              <a:buFont typeface="Arial" panose="020B0604020202020204" pitchFamily="34" charset="0"/>
              <a:buChar char="•"/>
            </a:pPr>
            <a:r>
              <a:rPr lang="en-GB" b="0" dirty="0">
                <a:solidFill>
                  <a:schemeClr val="tx1"/>
                </a:solidFill>
                <a:latin typeface="+mn-lt"/>
              </a:rPr>
              <a:t>Acceptability and appropriateness of the evaluation design</a:t>
            </a:r>
          </a:p>
          <a:p>
            <a:pPr marL="982663" lvl="1" indent="-342900">
              <a:buClr>
                <a:schemeClr val="accent3"/>
              </a:buClr>
              <a:buFont typeface="Arial" panose="020B0604020202020204" pitchFamily="34" charset="0"/>
              <a:buChar char="•"/>
            </a:pPr>
            <a:r>
              <a:rPr lang="en-GB" b="0" dirty="0">
                <a:solidFill>
                  <a:schemeClr val="tx1"/>
                </a:solidFill>
                <a:latin typeface="+mn-lt"/>
              </a:rPr>
              <a:t>Perceived impacts by kinship carers, Kinship Navigators, LA staff </a:t>
            </a:r>
          </a:p>
          <a:p>
            <a:pPr marL="982663" lvl="1" indent="-342900">
              <a:buClr>
                <a:schemeClr val="accent3"/>
              </a:buClr>
              <a:buFont typeface="Arial" panose="020B0604020202020204" pitchFamily="34" charset="0"/>
              <a:buChar char="•"/>
            </a:pPr>
            <a:r>
              <a:rPr lang="en-GB" b="0" dirty="0">
                <a:solidFill>
                  <a:schemeClr val="tx1"/>
                </a:solidFill>
                <a:latin typeface="+mn-lt"/>
              </a:rPr>
              <a:t>Are proposed mechanisms of change supported by the evidence? </a:t>
            </a:r>
          </a:p>
          <a:p>
            <a:pPr marL="982663" lvl="1" indent="-342900">
              <a:buClr>
                <a:schemeClr val="accent3"/>
              </a:buClr>
              <a:buFont typeface="Arial" panose="020B0604020202020204" pitchFamily="34" charset="0"/>
              <a:buChar char="•"/>
            </a:pPr>
            <a:r>
              <a:rPr lang="en-GB" b="0" dirty="0">
                <a:solidFill>
                  <a:schemeClr val="tx1"/>
                </a:solidFill>
                <a:latin typeface="+mn-lt"/>
              </a:rPr>
              <a:t>Unintended and negative consequences</a:t>
            </a:r>
          </a:p>
          <a:p>
            <a:pPr marL="982663" lvl="1" indent="-342900">
              <a:buClr>
                <a:schemeClr val="accent3"/>
              </a:buClr>
              <a:buFont typeface="Arial" panose="020B0604020202020204" pitchFamily="34" charset="0"/>
              <a:buChar char="•"/>
            </a:pPr>
            <a:r>
              <a:rPr lang="en-GB" b="0" dirty="0">
                <a:solidFill>
                  <a:schemeClr val="tx1"/>
                </a:solidFill>
                <a:latin typeface="+mn-lt"/>
              </a:rPr>
              <a:t>Readiness for delivery at larger scale &amp; changes needed to the model for scale </a:t>
            </a:r>
          </a:p>
          <a:p>
            <a:pPr marL="982663" lvl="1" indent="-342900">
              <a:buClr>
                <a:schemeClr val="accent3"/>
              </a:buClr>
              <a:buFont typeface="Arial" panose="020B0604020202020204" pitchFamily="34" charset="0"/>
              <a:buChar char="•"/>
            </a:pPr>
            <a:r>
              <a:rPr lang="en-GB" b="0" dirty="0">
                <a:solidFill>
                  <a:schemeClr val="tx1"/>
                </a:solidFill>
                <a:latin typeface="+mn-lt"/>
              </a:rPr>
              <a:t>What resources are required for delivery (financial analysis)</a:t>
            </a:r>
          </a:p>
          <a:p>
            <a:pPr marL="342900" indent="-342900">
              <a:buClr>
                <a:schemeClr val="accent3"/>
              </a:buClr>
              <a:buFont typeface="Arial" panose="020B0604020202020204" pitchFamily="34" charset="0"/>
              <a:buChar char="•"/>
            </a:pPr>
            <a:endParaRPr lang="en-GB" b="0" dirty="0">
              <a:solidFill>
                <a:schemeClr val="tx1"/>
              </a:solidFill>
              <a:latin typeface="+mn-lt"/>
            </a:endParaRPr>
          </a:p>
        </p:txBody>
      </p:sp>
    </p:spTree>
    <p:extLst>
      <p:ext uri="{BB962C8B-B14F-4D97-AF65-F5344CB8AC3E}">
        <p14:creationId xmlns:p14="http://schemas.microsoft.com/office/powerpoint/2010/main" val="606551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161F87-4A82-18D4-84CC-06E6F0E620F3}"/>
              </a:ext>
            </a:extLst>
          </p:cNvPr>
          <p:cNvSpPr>
            <a:spLocks noGrp="1"/>
          </p:cNvSpPr>
          <p:nvPr>
            <p:ph type="title"/>
          </p:nvPr>
        </p:nvSpPr>
        <p:spPr/>
        <p:txBody>
          <a:bodyPr/>
          <a:lstStyle/>
          <a:p>
            <a:r>
              <a:rPr lang="en-GB"/>
              <a:t>Why is evaluation important?</a:t>
            </a:r>
          </a:p>
        </p:txBody>
      </p:sp>
      <p:sp>
        <p:nvSpPr>
          <p:cNvPr id="3" name="Slide Number Placeholder 2">
            <a:extLst>
              <a:ext uri="{FF2B5EF4-FFF2-40B4-BE49-F238E27FC236}">
                <a16:creationId xmlns:a16="http://schemas.microsoft.com/office/drawing/2014/main" id="{677A1CD2-7592-3160-413B-6AABDC5F0D4D}"/>
              </a:ext>
            </a:extLst>
          </p:cNvPr>
          <p:cNvSpPr>
            <a:spLocks noGrp="1"/>
          </p:cNvSpPr>
          <p:nvPr>
            <p:ph type="sldNum"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4F288BC-91E8-48E9-8483-E1D00F53FD74}" type="slidenum">
              <a:rPr kumimoji="0" lang="en-GB" sz="1100" b="0" i="0" u="none" strike="noStrike" kern="1200" cap="none" spc="0" normalizeH="0" baseline="0" noProof="0" smtClean="0">
                <a:ln>
                  <a:noFill/>
                </a:ln>
                <a:solidFill>
                  <a:srgbClr val="263691"/>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GB" sz="1100" b="0" i="0" u="none" strike="noStrike" kern="1200" cap="none" spc="0" normalizeH="0" baseline="0" noProof="0">
              <a:ln>
                <a:noFill/>
              </a:ln>
              <a:solidFill>
                <a:srgbClr val="263691"/>
              </a:solidFill>
              <a:effectLst/>
              <a:uLnTx/>
              <a:uFillTx/>
              <a:latin typeface="Arial"/>
              <a:ea typeface="+mn-ea"/>
              <a:cs typeface="+mn-cs"/>
            </a:endParaRPr>
          </a:p>
        </p:txBody>
      </p:sp>
      <p:sp>
        <p:nvSpPr>
          <p:cNvPr id="24" name="Freeform 22">
            <a:extLst>
              <a:ext uri="{FF2B5EF4-FFF2-40B4-BE49-F238E27FC236}">
                <a16:creationId xmlns:a16="http://schemas.microsoft.com/office/drawing/2014/main" id="{756202C7-B6AC-9FFA-B64F-97981AD9604A}"/>
              </a:ext>
            </a:extLst>
          </p:cNvPr>
          <p:cNvSpPr/>
          <p:nvPr/>
        </p:nvSpPr>
        <p:spPr>
          <a:xfrm>
            <a:off x="6988945" y="4771033"/>
            <a:ext cx="4320000" cy="1735200"/>
          </a:xfrm>
          <a:custGeom>
            <a:avLst/>
            <a:gdLst>
              <a:gd name="connsiteX0" fmla="*/ 0 w 3419615"/>
              <a:gd name="connsiteY0" fmla="*/ 0 h 1735585"/>
              <a:gd name="connsiteX1" fmla="*/ 3419615 w 3419615"/>
              <a:gd name="connsiteY1" fmla="*/ 0 h 1735585"/>
              <a:gd name="connsiteX2" fmla="*/ 3419615 w 3419615"/>
              <a:gd name="connsiteY2" fmla="*/ 1735585 h 1735585"/>
              <a:gd name="connsiteX3" fmla="*/ 0 w 3419615"/>
              <a:gd name="connsiteY3" fmla="*/ 1735585 h 1735585"/>
              <a:gd name="connsiteX4" fmla="*/ 0 w 3419615"/>
              <a:gd name="connsiteY4" fmla="*/ 0 h 1735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615" h="1735585">
                <a:moveTo>
                  <a:pt x="0" y="0"/>
                </a:moveTo>
                <a:lnTo>
                  <a:pt x="3419615" y="0"/>
                </a:lnTo>
                <a:lnTo>
                  <a:pt x="3419615" y="1735585"/>
                </a:lnTo>
                <a:lnTo>
                  <a:pt x="0" y="1735585"/>
                </a:lnTo>
                <a:lnTo>
                  <a:pt x="0" y="0"/>
                </a:lnTo>
                <a:close/>
              </a:path>
            </a:pathLst>
          </a:custGeom>
          <a:ln w="6350">
            <a:solidFill>
              <a:schemeClr val="accent2"/>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0" tIns="108000" rIns="108000" bIns="108000" numCol="1" spcCol="1270" anchor="t" anchorCtr="0">
            <a:noAutofit/>
          </a:bodyPr>
          <a:lstStyle/>
          <a:p>
            <a:pPr marL="0" lvl="1" defTabSz="488950">
              <a:spcBef>
                <a:spcPct val="0"/>
              </a:spcBef>
              <a:spcAft>
                <a:spcPct val="15000"/>
              </a:spcAft>
              <a:defRPr/>
            </a:pPr>
            <a:r>
              <a:rPr lang="en-GB" dirty="0">
                <a:solidFill>
                  <a:prstClr val="black">
                    <a:hueOff val="0"/>
                    <a:satOff val="0"/>
                    <a:lumOff val="0"/>
                    <a:alphaOff val="0"/>
                  </a:prstClr>
                </a:solidFill>
                <a:latin typeface="Calibri"/>
                <a:ea typeface="Calibri"/>
                <a:cs typeface="Calibri"/>
              </a:rPr>
              <a:t>Evidence based policy making to use local and national funding more effectively.</a:t>
            </a:r>
          </a:p>
        </p:txBody>
      </p:sp>
      <p:sp>
        <p:nvSpPr>
          <p:cNvPr id="25" name="Freeform 20">
            <a:extLst>
              <a:ext uri="{FF2B5EF4-FFF2-40B4-BE49-F238E27FC236}">
                <a16:creationId xmlns:a16="http://schemas.microsoft.com/office/drawing/2014/main" id="{BF2D025F-90D8-0334-86A2-1F9A71888AE7}"/>
              </a:ext>
            </a:extLst>
          </p:cNvPr>
          <p:cNvSpPr/>
          <p:nvPr/>
        </p:nvSpPr>
        <p:spPr>
          <a:xfrm>
            <a:off x="6974566" y="1908315"/>
            <a:ext cx="4320000" cy="1735584"/>
          </a:xfrm>
          <a:custGeom>
            <a:avLst/>
            <a:gdLst>
              <a:gd name="connsiteX0" fmla="*/ 0 w 3419615"/>
              <a:gd name="connsiteY0" fmla="*/ 0 h 1735585"/>
              <a:gd name="connsiteX1" fmla="*/ 3419615 w 3419615"/>
              <a:gd name="connsiteY1" fmla="*/ 0 h 1735585"/>
              <a:gd name="connsiteX2" fmla="*/ 3419615 w 3419615"/>
              <a:gd name="connsiteY2" fmla="*/ 1735585 h 1735585"/>
              <a:gd name="connsiteX3" fmla="*/ 0 w 3419615"/>
              <a:gd name="connsiteY3" fmla="*/ 1735585 h 1735585"/>
              <a:gd name="connsiteX4" fmla="*/ 0 w 3419615"/>
              <a:gd name="connsiteY4" fmla="*/ 0 h 1735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615" h="1735585">
                <a:moveTo>
                  <a:pt x="0" y="0"/>
                </a:moveTo>
                <a:lnTo>
                  <a:pt x="3419615" y="0"/>
                </a:lnTo>
                <a:lnTo>
                  <a:pt x="3419615" y="1735585"/>
                </a:lnTo>
                <a:lnTo>
                  <a:pt x="0" y="1735585"/>
                </a:lnTo>
                <a:lnTo>
                  <a:pt x="0" y="0"/>
                </a:lnTo>
                <a:close/>
              </a:path>
            </a:pathLst>
          </a:custGeom>
          <a:ln w="6350">
            <a:solidFill>
              <a:schemeClr val="tx2"/>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0" tIns="108000" rIns="108000" bIns="108000" numCol="1" spcCol="1270" anchor="t" anchorCtr="0">
            <a:noAutofit/>
          </a:bodyPr>
          <a:lstStyle/>
          <a:p>
            <a:pPr marL="0" lvl="1" defTabSz="488950">
              <a:spcBef>
                <a:spcPct val="0"/>
              </a:spcBef>
              <a:spcAft>
                <a:spcPct val="15000"/>
              </a:spcAft>
              <a:defRPr/>
            </a:pPr>
            <a:r>
              <a:rPr lang="en-GB" dirty="0">
                <a:solidFill>
                  <a:prstClr val="black">
                    <a:hueOff val="0"/>
                    <a:satOff val="0"/>
                    <a:lumOff val="0"/>
                    <a:alphaOff val="0"/>
                  </a:prstClr>
                </a:solidFill>
                <a:latin typeface="Calibri" panose="020F0502020204030204"/>
              </a:rPr>
              <a:t>Identifying and disseminating good practice to improve services.</a:t>
            </a:r>
            <a:endParaRPr lang="en-US" dirty="0">
              <a:solidFill>
                <a:prstClr val="black">
                  <a:hueOff val="0"/>
                  <a:satOff val="0"/>
                  <a:lumOff val="0"/>
                  <a:alphaOff val="0"/>
                </a:prstClr>
              </a:solidFill>
              <a:ea typeface="Calibri Light"/>
              <a:cs typeface="Calibri Light"/>
            </a:endParaRPr>
          </a:p>
        </p:txBody>
      </p:sp>
      <p:sp>
        <p:nvSpPr>
          <p:cNvPr id="27" name="Freeform 21">
            <a:extLst>
              <a:ext uri="{FF2B5EF4-FFF2-40B4-BE49-F238E27FC236}">
                <a16:creationId xmlns:a16="http://schemas.microsoft.com/office/drawing/2014/main" id="{5E97FE6A-589E-06FC-7C36-72D01659A079}"/>
              </a:ext>
            </a:extLst>
          </p:cNvPr>
          <p:cNvSpPr/>
          <p:nvPr/>
        </p:nvSpPr>
        <p:spPr>
          <a:xfrm>
            <a:off x="557285" y="4771034"/>
            <a:ext cx="4320000" cy="1735200"/>
          </a:xfrm>
          <a:custGeom>
            <a:avLst/>
            <a:gdLst>
              <a:gd name="connsiteX0" fmla="*/ 0 w 3419615"/>
              <a:gd name="connsiteY0" fmla="*/ 0 h 1735585"/>
              <a:gd name="connsiteX1" fmla="*/ 3419615 w 3419615"/>
              <a:gd name="connsiteY1" fmla="*/ 0 h 1735585"/>
              <a:gd name="connsiteX2" fmla="*/ 3419615 w 3419615"/>
              <a:gd name="connsiteY2" fmla="*/ 1735585 h 1735585"/>
              <a:gd name="connsiteX3" fmla="*/ 0 w 3419615"/>
              <a:gd name="connsiteY3" fmla="*/ 1735585 h 1735585"/>
              <a:gd name="connsiteX4" fmla="*/ 0 w 3419615"/>
              <a:gd name="connsiteY4" fmla="*/ 0 h 1735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615" h="1735585">
                <a:moveTo>
                  <a:pt x="0" y="0"/>
                </a:moveTo>
                <a:lnTo>
                  <a:pt x="3419615" y="0"/>
                </a:lnTo>
                <a:lnTo>
                  <a:pt x="3419615" y="1735585"/>
                </a:lnTo>
                <a:lnTo>
                  <a:pt x="0" y="1735585"/>
                </a:lnTo>
                <a:lnTo>
                  <a:pt x="0" y="0"/>
                </a:lnTo>
                <a:close/>
              </a:path>
            </a:pathLst>
          </a:custGeom>
          <a:ln w="6350">
            <a:solidFill>
              <a:schemeClr val="accent3"/>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08000" rIns="1080000" bIns="108000" numCol="1" spcCol="1270" anchor="t" anchorCtr="0">
            <a:noAutofit/>
          </a:bodyPr>
          <a:lstStyle/>
          <a:p>
            <a:pPr marL="0" lvl="1" defTabSz="488950">
              <a:spcBef>
                <a:spcPct val="0"/>
              </a:spcBef>
              <a:spcAft>
                <a:spcPct val="15000"/>
              </a:spcAft>
              <a:defRPr/>
            </a:pPr>
            <a:r>
              <a:rPr lang="en-GB" dirty="0">
                <a:solidFill>
                  <a:prstClr val="black">
                    <a:hueOff val="0"/>
                    <a:satOff val="0"/>
                    <a:lumOff val="0"/>
                    <a:alphaOff val="0"/>
                  </a:prstClr>
                </a:solidFill>
                <a:latin typeface="Calibri" panose="020F0502020204030204"/>
              </a:rPr>
              <a:t>It is important that services do not leave anybody behind. </a:t>
            </a:r>
            <a:endParaRPr lang="en-US" sz="2800" dirty="0">
              <a:solidFill>
                <a:prstClr val="black">
                  <a:hueOff val="0"/>
                  <a:satOff val="0"/>
                  <a:lumOff val="0"/>
                  <a:alphaOff val="0"/>
                </a:prstClr>
              </a:solidFill>
              <a:ea typeface="+mn-ea"/>
              <a:cs typeface="+mn-cs"/>
            </a:endParaRPr>
          </a:p>
        </p:txBody>
      </p:sp>
      <p:sp>
        <p:nvSpPr>
          <p:cNvPr id="28" name="Freeform 12">
            <a:extLst>
              <a:ext uri="{FF2B5EF4-FFF2-40B4-BE49-F238E27FC236}">
                <a16:creationId xmlns:a16="http://schemas.microsoft.com/office/drawing/2014/main" id="{8ED057C8-8E96-FCB4-817D-8AD419109D48}"/>
              </a:ext>
            </a:extLst>
          </p:cNvPr>
          <p:cNvSpPr/>
          <p:nvPr/>
        </p:nvSpPr>
        <p:spPr>
          <a:xfrm>
            <a:off x="557285" y="1908315"/>
            <a:ext cx="4320000" cy="1735200"/>
          </a:xfrm>
          <a:custGeom>
            <a:avLst/>
            <a:gdLst>
              <a:gd name="connsiteX0" fmla="*/ 0 w 3419615"/>
              <a:gd name="connsiteY0" fmla="*/ 0 h 1735585"/>
              <a:gd name="connsiteX1" fmla="*/ 3419615 w 3419615"/>
              <a:gd name="connsiteY1" fmla="*/ 0 h 1735585"/>
              <a:gd name="connsiteX2" fmla="*/ 3419615 w 3419615"/>
              <a:gd name="connsiteY2" fmla="*/ 1735585 h 1735585"/>
              <a:gd name="connsiteX3" fmla="*/ 0 w 3419615"/>
              <a:gd name="connsiteY3" fmla="*/ 1735585 h 1735585"/>
              <a:gd name="connsiteX4" fmla="*/ 0 w 3419615"/>
              <a:gd name="connsiteY4" fmla="*/ 0 h 1735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9615" h="1735585">
                <a:moveTo>
                  <a:pt x="0" y="0"/>
                </a:moveTo>
                <a:lnTo>
                  <a:pt x="3419615" y="0"/>
                </a:lnTo>
                <a:lnTo>
                  <a:pt x="3419615" y="1735585"/>
                </a:lnTo>
                <a:lnTo>
                  <a:pt x="0" y="1735585"/>
                </a:lnTo>
                <a:lnTo>
                  <a:pt x="0" y="0"/>
                </a:lnTo>
                <a:close/>
              </a:path>
            </a:pathLst>
          </a:custGeom>
          <a:ln w="6350">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000" tIns="108000" rIns="1080000" bIns="108000" numCol="1" spcCol="1270" anchor="t" anchorCtr="0">
            <a:noAutofit/>
          </a:bodyPr>
          <a:lstStyle/>
          <a:p>
            <a:pPr marL="0" lvl="1" defTabSz="488950">
              <a:spcBef>
                <a:spcPct val="0"/>
              </a:spcBef>
              <a:spcAft>
                <a:spcPct val="15000"/>
              </a:spcAft>
              <a:defRPr/>
            </a:pPr>
            <a:r>
              <a:rPr lang="en-GB" dirty="0">
                <a:solidFill>
                  <a:prstClr val="black"/>
                </a:solidFill>
                <a:latin typeface="Calibri" panose="020F0502020204030204"/>
                <a:ea typeface="Calibri"/>
                <a:cs typeface="Calibri"/>
              </a:rPr>
              <a:t>We want to understand the impact of interventions for kinship families. </a:t>
            </a:r>
            <a:endParaRPr lang="en-US" dirty="0">
              <a:solidFill>
                <a:prstClr val="black"/>
              </a:solidFill>
            </a:endParaRPr>
          </a:p>
        </p:txBody>
      </p:sp>
      <p:sp>
        <p:nvSpPr>
          <p:cNvPr id="30" name="Freeform 13">
            <a:extLst>
              <a:ext uri="{FF2B5EF4-FFF2-40B4-BE49-F238E27FC236}">
                <a16:creationId xmlns:a16="http://schemas.microsoft.com/office/drawing/2014/main" id="{CD9FAC42-7AE9-5542-3CFA-198C335F6DEC}"/>
              </a:ext>
            </a:extLst>
          </p:cNvPr>
          <p:cNvSpPr/>
          <p:nvPr/>
        </p:nvSpPr>
        <p:spPr>
          <a:xfrm>
            <a:off x="3428393" y="1872552"/>
            <a:ext cx="2333552" cy="2333552"/>
          </a:xfrm>
          <a:custGeom>
            <a:avLst/>
            <a:gdLst>
              <a:gd name="connsiteX0" fmla="*/ 0 w 2333552"/>
              <a:gd name="connsiteY0" fmla="*/ 2333552 h 2333552"/>
              <a:gd name="connsiteX1" fmla="*/ 2333552 w 2333552"/>
              <a:gd name="connsiteY1" fmla="*/ 0 h 2333552"/>
              <a:gd name="connsiteX2" fmla="*/ 2333552 w 2333552"/>
              <a:gd name="connsiteY2" fmla="*/ 2333552 h 2333552"/>
              <a:gd name="connsiteX3" fmla="*/ 0 w 2333552"/>
              <a:gd name="connsiteY3" fmla="*/ 2333552 h 2333552"/>
            </a:gdLst>
            <a:ahLst/>
            <a:cxnLst>
              <a:cxn ang="0">
                <a:pos x="connsiteX0" y="connsiteY0"/>
              </a:cxn>
              <a:cxn ang="0">
                <a:pos x="connsiteX1" y="connsiteY1"/>
              </a:cxn>
              <a:cxn ang="0">
                <a:pos x="connsiteX2" y="connsiteY2"/>
              </a:cxn>
              <a:cxn ang="0">
                <a:pos x="connsiteX3" y="connsiteY3"/>
              </a:cxn>
            </a:cxnLst>
            <a:rect l="l" t="t" r="r" b="b"/>
            <a:pathLst>
              <a:path w="2333552" h="2333552">
                <a:moveTo>
                  <a:pt x="0" y="2333552"/>
                </a:moveTo>
                <a:cubicBezTo>
                  <a:pt x="0" y="1044767"/>
                  <a:pt x="1044767" y="0"/>
                  <a:pt x="2333552" y="0"/>
                </a:cubicBezTo>
                <a:lnTo>
                  <a:pt x="2333552" y="2333552"/>
                </a:lnTo>
                <a:lnTo>
                  <a:pt x="0" y="23335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2000" tIns="756000" rIns="864000" bIns="12960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31" name="Freeform 14">
            <a:extLst>
              <a:ext uri="{FF2B5EF4-FFF2-40B4-BE49-F238E27FC236}">
                <a16:creationId xmlns:a16="http://schemas.microsoft.com/office/drawing/2014/main" id="{8A58E145-B937-6397-F003-BC7D888929CE}"/>
              </a:ext>
            </a:extLst>
          </p:cNvPr>
          <p:cNvSpPr/>
          <p:nvPr/>
        </p:nvSpPr>
        <p:spPr>
          <a:xfrm>
            <a:off x="5802528" y="1872552"/>
            <a:ext cx="2333552" cy="2333552"/>
          </a:xfrm>
          <a:custGeom>
            <a:avLst/>
            <a:gdLst>
              <a:gd name="connsiteX0" fmla="*/ 0 w 2333552"/>
              <a:gd name="connsiteY0" fmla="*/ 2333552 h 2333552"/>
              <a:gd name="connsiteX1" fmla="*/ 2333552 w 2333552"/>
              <a:gd name="connsiteY1" fmla="*/ 0 h 2333552"/>
              <a:gd name="connsiteX2" fmla="*/ 2333552 w 2333552"/>
              <a:gd name="connsiteY2" fmla="*/ 2333552 h 2333552"/>
              <a:gd name="connsiteX3" fmla="*/ 0 w 2333552"/>
              <a:gd name="connsiteY3" fmla="*/ 2333552 h 2333552"/>
            </a:gdLst>
            <a:ahLst/>
            <a:cxnLst>
              <a:cxn ang="0">
                <a:pos x="connsiteX0" y="connsiteY0"/>
              </a:cxn>
              <a:cxn ang="0">
                <a:pos x="connsiteX1" y="connsiteY1"/>
              </a:cxn>
              <a:cxn ang="0">
                <a:pos x="connsiteX2" y="connsiteY2"/>
              </a:cxn>
              <a:cxn ang="0">
                <a:pos x="connsiteX3" y="connsiteY3"/>
              </a:cxn>
            </a:cxnLst>
            <a:rect l="l" t="t" r="r" b="b"/>
            <a:pathLst>
              <a:path w="2333552" h="2333552">
                <a:moveTo>
                  <a:pt x="0" y="0"/>
                </a:moveTo>
                <a:cubicBezTo>
                  <a:pt x="1288785" y="0"/>
                  <a:pt x="2333552" y="1044767"/>
                  <a:pt x="2333552" y="2333552"/>
                </a:cubicBezTo>
                <a:lnTo>
                  <a:pt x="0" y="2333552"/>
                </a:lnTo>
                <a:lnTo>
                  <a:pt x="0" y="0"/>
                </a:lnTo>
                <a:close/>
              </a:path>
            </a:pathLst>
          </a:custGeom>
          <a:solidFill>
            <a:schemeClr val="tx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8016" tIns="811498" rIns="811498" bIns="128016"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32" name="Freeform 15">
            <a:extLst>
              <a:ext uri="{FF2B5EF4-FFF2-40B4-BE49-F238E27FC236}">
                <a16:creationId xmlns:a16="http://schemas.microsoft.com/office/drawing/2014/main" id="{C3ED80F4-2F38-3037-78C8-0C4D9B710FC4}"/>
              </a:ext>
            </a:extLst>
          </p:cNvPr>
          <p:cNvSpPr/>
          <p:nvPr/>
        </p:nvSpPr>
        <p:spPr>
          <a:xfrm>
            <a:off x="5802525" y="4239967"/>
            <a:ext cx="2333553" cy="2333552"/>
          </a:xfrm>
          <a:custGeom>
            <a:avLst/>
            <a:gdLst>
              <a:gd name="connsiteX0" fmla="*/ 0 w 2333552"/>
              <a:gd name="connsiteY0" fmla="*/ 2333552 h 2333552"/>
              <a:gd name="connsiteX1" fmla="*/ 2333552 w 2333552"/>
              <a:gd name="connsiteY1" fmla="*/ 0 h 2333552"/>
              <a:gd name="connsiteX2" fmla="*/ 2333552 w 2333552"/>
              <a:gd name="connsiteY2" fmla="*/ 2333552 h 2333552"/>
              <a:gd name="connsiteX3" fmla="*/ 0 w 2333552"/>
              <a:gd name="connsiteY3" fmla="*/ 2333552 h 2333552"/>
            </a:gdLst>
            <a:ahLst/>
            <a:cxnLst>
              <a:cxn ang="0">
                <a:pos x="connsiteX0" y="connsiteY0"/>
              </a:cxn>
              <a:cxn ang="0">
                <a:pos x="connsiteX1" y="connsiteY1"/>
              </a:cxn>
              <a:cxn ang="0">
                <a:pos x="connsiteX2" y="connsiteY2"/>
              </a:cxn>
              <a:cxn ang="0">
                <a:pos x="connsiteX3" y="connsiteY3"/>
              </a:cxn>
            </a:cxnLst>
            <a:rect l="l" t="t" r="r" b="b"/>
            <a:pathLst>
              <a:path w="2333552" h="2333552">
                <a:moveTo>
                  <a:pt x="2333552" y="0"/>
                </a:moveTo>
                <a:cubicBezTo>
                  <a:pt x="2333552" y="1288785"/>
                  <a:pt x="1288785" y="2333552"/>
                  <a:pt x="0" y="2333552"/>
                </a:cubicBezTo>
                <a:lnTo>
                  <a:pt x="0" y="0"/>
                </a:lnTo>
                <a:lnTo>
                  <a:pt x="2333552" y="0"/>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48920" tIns="248920" rIns="932403" bIns="932402" numCol="1" spcCol="1270" anchor="ctr" anchorCtr="0">
            <a:noAutofit/>
          </a:bodyPr>
          <a:lstStyle/>
          <a:p>
            <a:pPr marL="0" marR="0" lvl="0" indent="0" algn="ctr" defTabSz="1555750" rtl="0" eaLnBrk="1" fontAlgn="auto" latinLnBrk="0" hangingPunct="1">
              <a:lnSpc>
                <a:spcPct val="90000"/>
              </a:lnSpc>
              <a:spcBef>
                <a:spcPct val="0"/>
              </a:spcBef>
              <a:spcAft>
                <a:spcPct val="3500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33" name="Freeform 16">
            <a:extLst>
              <a:ext uri="{FF2B5EF4-FFF2-40B4-BE49-F238E27FC236}">
                <a16:creationId xmlns:a16="http://schemas.microsoft.com/office/drawing/2014/main" id="{DD3A1197-50B4-468F-F67A-98855EAF7E1A}"/>
              </a:ext>
            </a:extLst>
          </p:cNvPr>
          <p:cNvSpPr/>
          <p:nvPr/>
        </p:nvSpPr>
        <p:spPr>
          <a:xfrm>
            <a:off x="3428390" y="4239967"/>
            <a:ext cx="2333552" cy="2333552"/>
          </a:xfrm>
          <a:custGeom>
            <a:avLst/>
            <a:gdLst>
              <a:gd name="connsiteX0" fmla="*/ 0 w 2333552"/>
              <a:gd name="connsiteY0" fmla="*/ 2333552 h 2333552"/>
              <a:gd name="connsiteX1" fmla="*/ 2333552 w 2333552"/>
              <a:gd name="connsiteY1" fmla="*/ 0 h 2333552"/>
              <a:gd name="connsiteX2" fmla="*/ 2333552 w 2333552"/>
              <a:gd name="connsiteY2" fmla="*/ 2333552 h 2333552"/>
              <a:gd name="connsiteX3" fmla="*/ 0 w 2333552"/>
              <a:gd name="connsiteY3" fmla="*/ 2333552 h 2333552"/>
            </a:gdLst>
            <a:ahLst/>
            <a:cxnLst>
              <a:cxn ang="0">
                <a:pos x="connsiteX0" y="connsiteY0"/>
              </a:cxn>
              <a:cxn ang="0">
                <a:pos x="connsiteX1" y="connsiteY1"/>
              </a:cxn>
              <a:cxn ang="0">
                <a:pos x="connsiteX2" y="connsiteY2"/>
              </a:cxn>
              <a:cxn ang="0">
                <a:pos x="connsiteX3" y="connsiteY3"/>
              </a:cxn>
            </a:cxnLst>
            <a:rect l="l" t="t" r="r" b="b"/>
            <a:pathLst>
              <a:path w="2333552" h="2333552">
                <a:moveTo>
                  <a:pt x="2333552" y="2333552"/>
                </a:moveTo>
                <a:cubicBezTo>
                  <a:pt x="1044767" y="2333552"/>
                  <a:pt x="0" y="1288785"/>
                  <a:pt x="0" y="0"/>
                </a:cubicBezTo>
                <a:lnTo>
                  <a:pt x="2333552" y="0"/>
                </a:lnTo>
                <a:lnTo>
                  <a:pt x="2333552" y="2333552"/>
                </a:lnTo>
                <a:close/>
              </a:path>
            </a:pathLst>
          </a:custGeom>
          <a:solidFill>
            <a:schemeClr val="accent3"/>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32402" tIns="248920" rIns="248920" bIns="932402" numCol="1" spcCol="1270" anchor="ctr" anchorCtr="0">
            <a:noAutofit/>
          </a:bodyPr>
          <a:lstStyle/>
          <a:p>
            <a:pPr marL="0" marR="0" lvl="0" indent="0" algn="ctr" defTabSz="1555750" rtl="0" eaLnBrk="1" fontAlgn="auto" latinLnBrk="0" hangingPunct="1">
              <a:lnSpc>
                <a:spcPct val="90000"/>
              </a:lnSpc>
              <a:spcBef>
                <a:spcPct val="0"/>
              </a:spcBef>
              <a:spcAft>
                <a:spcPct val="3500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Calibri Light" panose="020F0302020204030204"/>
              <a:ea typeface="+mn-ea"/>
              <a:cs typeface="+mn-cs"/>
            </a:endParaRPr>
          </a:p>
        </p:txBody>
      </p:sp>
      <p:sp>
        <p:nvSpPr>
          <p:cNvPr id="34" name="Oval 33">
            <a:extLst>
              <a:ext uri="{FF2B5EF4-FFF2-40B4-BE49-F238E27FC236}">
                <a16:creationId xmlns:a16="http://schemas.microsoft.com/office/drawing/2014/main" id="{982A7F48-4275-7CF8-0948-019D3592FE7B}"/>
              </a:ext>
            </a:extLst>
          </p:cNvPr>
          <p:cNvSpPr/>
          <p:nvPr/>
        </p:nvSpPr>
        <p:spPr>
          <a:xfrm>
            <a:off x="5186717" y="3669572"/>
            <a:ext cx="1191035" cy="1191042"/>
          </a:xfrm>
          <a:prstGeom prst="ellipse">
            <a:avLst/>
          </a:prstGeom>
          <a:solidFill>
            <a:schemeClr val="bg1"/>
          </a:solid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5" name="Oval 34">
            <a:extLst>
              <a:ext uri="{FF2B5EF4-FFF2-40B4-BE49-F238E27FC236}">
                <a16:creationId xmlns:a16="http://schemas.microsoft.com/office/drawing/2014/main" id="{2DC8DBD4-3F64-0CD6-018B-90D545B3C938}"/>
              </a:ext>
            </a:extLst>
          </p:cNvPr>
          <p:cNvSpPr/>
          <p:nvPr/>
        </p:nvSpPr>
        <p:spPr>
          <a:xfrm rot="10800000">
            <a:off x="4846420" y="3331810"/>
            <a:ext cx="1871630" cy="1871630"/>
          </a:xfrm>
          <a:prstGeom prst="ellipse">
            <a:avLst/>
          </a:prstGeom>
          <a:solidFill>
            <a:schemeClr val="bg1">
              <a:alpha val="40000"/>
            </a:schemeClr>
          </a:solid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6" name="Rectangle 35">
            <a:extLst>
              <a:ext uri="{FF2B5EF4-FFF2-40B4-BE49-F238E27FC236}">
                <a16:creationId xmlns:a16="http://schemas.microsoft.com/office/drawing/2014/main" id="{C47B37C8-0C5F-7835-F8BA-7E5E62944D36}"/>
              </a:ext>
            </a:extLst>
          </p:cNvPr>
          <p:cNvSpPr/>
          <p:nvPr/>
        </p:nvSpPr>
        <p:spPr>
          <a:xfrm rot="18840000">
            <a:off x="4251988" y="2923778"/>
            <a:ext cx="1865770" cy="1308973"/>
          </a:xfrm>
          <a:prstGeom prst="rect">
            <a:avLst/>
          </a:prstGeom>
          <a:noFill/>
        </p:spPr>
        <p:txBody>
          <a:bodyPr wrap="square" lIns="91440" tIns="45720" rIns="91440" bIns="4572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w="0"/>
                <a:solidFill>
                  <a:prstClr val="white"/>
                </a:solidFill>
                <a:effectLst/>
                <a:uLnTx/>
                <a:uFillTx/>
                <a:latin typeface="Calibri Light" panose="020F0302020204030204"/>
                <a:ea typeface="+mn-ea"/>
                <a:cs typeface="+mn-cs"/>
              </a:rPr>
              <a:t>Understand what works</a:t>
            </a:r>
            <a:br>
              <a:rPr kumimoji="0" lang="en-GB" sz="2200" b="1" i="0" u="none" strike="noStrike" kern="1200" cap="none" spc="0" normalizeH="0" baseline="0" noProof="0" dirty="0">
                <a:ln w="0"/>
                <a:solidFill>
                  <a:prstClr val="white"/>
                </a:solidFill>
                <a:effectLst/>
                <a:uLnTx/>
                <a:uFillTx/>
                <a:latin typeface="Calibri Light" panose="020F0302020204030204"/>
                <a:ea typeface="+mn-ea"/>
                <a:cs typeface="+mn-cs"/>
              </a:rPr>
            </a:br>
            <a:r>
              <a:rPr kumimoji="0" lang="en-GB" sz="2200" b="1" i="0" u="none" strike="noStrike" kern="1200" cap="none" spc="0" normalizeH="0" baseline="0" noProof="0" dirty="0">
                <a:ln w="0"/>
                <a:solidFill>
                  <a:prstClr val="white"/>
                </a:solidFill>
                <a:effectLst/>
                <a:uLnTx/>
                <a:uFillTx/>
                <a:latin typeface="Calibri Light" panose="020F0302020204030204"/>
                <a:ea typeface="+mn-ea"/>
                <a:cs typeface="+mn-cs"/>
              </a:rPr>
              <a:t>for kinship families</a:t>
            </a:r>
          </a:p>
        </p:txBody>
      </p:sp>
      <p:sp>
        <p:nvSpPr>
          <p:cNvPr id="37" name="Rectangle 36">
            <a:extLst>
              <a:ext uri="{FF2B5EF4-FFF2-40B4-BE49-F238E27FC236}">
                <a16:creationId xmlns:a16="http://schemas.microsoft.com/office/drawing/2014/main" id="{353F8252-DFFD-6AA6-9EAC-31CB3146CF73}"/>
              </a:ext>
            </a:extLst>
          </p:cNvPr>
          <p:cNvSpPr/>
          <p:nvPr/>
        </p:nvSpPr>
        <p:spPr>
          <a:xfrm rot="2460000">
            <a:off x="5452554" y="3020723"/>
            <a:ext cx="1865770" cy="1308973"/>
          </a:xfrm>
          <a:prstGeom prst="rect">
            <a:avLst/>
          </a:prstGeom>
          <a:noFill/>
        </p:spPr>
        <p:txBody>
          <a:bodyPr wrap="square" lIns="91440" tIns="45720" rIns="91440" bIns="4572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a:ln w="0"/>
                <a:solidFill>
                  <a:prstClr val="white"/>
                </a:solidFill>
                <a:effectLst/>
                <a:uLnTx/>
                <a:uFillTx/>
                <a:latin typeface="Calibri Light" panose="020F0302020204030204"/>
                <a:ea typeface="+mn-ea"/>
                <a:cs typeface="+mn-cs"/>
              </a:rPr>
              <a:t>Promote good practice</a:t>
            </a:r>
            <a:br>
              <a:rPr kumimoji="0" lang="en-GB" sz="2200" b="1" i="0" u="none" strike="noStrike" kern="1200" cap="none" spc="0" normalizeH="0" baseline="0" noProof="0">
                <a:ln w="0"/>
                <a:solidFill>
                  <a:prstClr val="white"/>
                </a:solidFill>
                <a:effectLst/>
                <a:uLnTx/>
                <a:uFillTx/>
                <a:latin typeface="Calibri Light" panose="020F0302020204030204"/>
                <a:ea typeface="+mn-ea"/>
                <a:cs typeface="+mn-cs"/>
              </a:rPr>
            </a:br>
            <a:endParaRPr kumimoji="0" lang="en-GB" sz="2200" b="1" i="0" u="none" strike="noStrike" kern="1200" cap="none" spc="0" normalizeH="0" baseline="0" noProof="0">
              <a:ln w="0"/>
              <a:solidFill>
                <a:prstClr val="white"/>
              </a:solidFill>
              <a:effectLst/>
              <a:uLnTx/>
              <a:uFillTx/>
              <a:latin typeface="Calibri Light" panose="020F0302020204030204"/>
              <a:ea typeface="+mn-ea"/>
              <a:cs typeface="+mn-cs"/>
            </a:endParaRPr>
          </a:p>
        </p:txBody>
      </p:sp>
      <p:sp>
        <p:nvSpPr>
          <p:cNvPr id="40" name="Oval 39">
            <a:extLst>
              <a:ext uri="{FF2B5EF4-FFF2-40B4-BE49-F238E27FC236}">
                <a16:creationId xmlns:a16="http://schemas.microsoft.com/office/drawing/2014/main" id="{BE3F1FF2-2457-9553-E1AD-E9FD896ABAA7}"/>
              </a:ext>
            </a:extLst>
          </p:cNvPr>
          <p:cNvSpPr/>
          <p:nvPr/>
        </p:nvSpPr>
        <p:spPr>
          <a:xfrm rot="2984065">
            <a:off x="3945083" y="3577291"/>
            <a:ext cx="2458436" cy="238940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Down">
              <a:avLst>
                <a:gd name="adj" fmla="val 21468416"/>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Improve equity</a:t>
            </a:r>
          </a:p>
        </p:txBody>
      </p:sp>
      <p:sp>
        <p:nvSpPr>
          <p:cNvPr id="41" name="Oval 40">
            <a:extLst>
              <a:ext uri="{FF2B5EF4-FFF2-40B4-BE49-F238E27FC236}">
                <a16:creationId xmlns:a16="http://schemas.microsoft.com/office/drawing/2014/main" id="{67082F34-6B9A-4513-D3D0-25272A33D35B}"/>
              </a:ext>
            </a:extLst>
          </p:cNvPr>
          <p:cNvSpPr/>
          <p:nvPr/>
        </p:nvSpPr>
        <p:spPr>
          <a:xfrm rot="19226123">
            <a:off x="5140834" y="3545022"/>
            <a:ext cx="2458436" cy="238940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Down">
              <a:avLst>
                <a:gd name="adj" fmla="val 21468416"/>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Better spending </a:t>
            </a:r>
            <a:br>
              <a:rPr kumimoji="0" lang="en-US" sz="2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br>
            <a:r>
              <a:rPr kumimoji="0" lang="en-US" sz="2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decisions </a:t>
            </a:r>
          </a:p>
        </p:txBody>
      </p:sp>
      <p:sp>
        <p:nvSpPr>
          <p:cNvPr id="42" name="Slide Number Placeholder 1">
            <a:extLst>
              <a:ext uri="{FF2B5EF4-FFF2-40B4-BE49-F238E27FC236}">
                <a16:creationId xmlns:a16="http://schemas.microsoft.com/office/drawing/2014/main" id="{A3DE4DF4-B114-B2E0-85B5-4F574F478836}"/>
              </a:ext>
            </a:extLst>
          </p:cNvPr>
          <p:cNvSpPr txBox="1">
            <a:spLocks/>
          </p:cNvSpPr>
          <p:nvPr/>
        </p:nvSpPr>
        <p:spPr>
          <a:xfrm>
            <a:off x="11581200" y="1276968"/>
            <a:ext cx="306000" cy="435600"/>
          </a:xfrm>
          <a:prstGeom prst="rect">
            <a:avLst/>
          </a:prstGeom>
        </p:spPr>
        <p:txBody>
          <a:bodyPr vert="horz" lIns="0" tIns="0" rIns="0" bIns="0" rtlCol="0" anchor="t" anchorCtr="0"/>
          <a:lstStyle>
            <a:defPPr>
              <a:defRPr lang="en-US"/>
            </a:defPPr>
            <a:lvl1pPr marL="0" algn="ctr" defTabSz="914400" rtl="0" eaLnBrk="1" latinLnBrk="0" hangingPunct="1">
              <a:defRPr sz="11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F288BC-91E8-48E9-8483-E1D00F53FD74}" type="slidenum">
              <a:rPr lang="en-GB" smtClean="0"/>
              <a:pPr/>
              <a:t>13</a:t>
            </a:fld>
            <a:endParaRPr lang="en-GB"/>
          </a:p>
        </p:txBody>
      </p:sp>
    </p:spTree>
    <p:extLst>
      <p:ext uri="{BB962C8B-B14F-4D97-AF65-F5344CB8AC3E}">
        <p14:creationId xmlns:p14="http://schemas.microsoft.com/office/powerpoint/2010/main" val="1092891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3B0F843-8CCF-002B-3285-8941C7E5AB02}"/>
              </a:ext>
            </a:extLst>
          </p:cNvPr>
          <p:cNvSpPr>
            <a:spLocks noGrp="1"/>
          </p:cNvSpPr>
          <p:nvPr>
            <p:ph type="title"/>
          </p:nvPr>
        </p:nvSpPr>
        <p:spPr/>
        <p:txBody>
          <a:bodyPr/>
          <a:lstStyle/>
          <a:p>
            <a:r>
              <a:rPr lang="en-GB" dirty="0"/>
              <a:t>Trial design</a:t>
            </a:r>
          </a:p>
        </p:txBody>
      </p:sp>
      <p:sp>
        <p:nvSpPr>
          <p:cNvPr id="6" name="Content Placeholder 5">
            <a:extLst>
              <a:ext uri="{FF2B5EF4-FFF2-40B4-BE49-F238E27FC236}">
                <a16:creationId xmlns:a16="http://schemas.microsoft.com/office/drawing/2014/main" id="{43EA72AC-AABC-3286-3A14-ACD660EF168D}"/>
              </a:ext>
            </a:extLst>
          </p:cNvPr>
          <p:cNvSpPr>
            <a:spLocks noGrp="1"/>
          </p:cNvSpPr>
          <p:nvPr>
            <p:ph sz="half" idx="1"/>
          </p:nvPr>
        </p:nvSpPr>
        <p:spPr/>
        <p:txBody>
          <a:bodyPr>
            <a:normAutofit fontScale="77500" lnSpcReduction="20000"/>
          </a:bodyPr>
          <a:lstStyle/>
          <a:p>
            <a:pPr>
              <a:buClr>
                <a:schemeClr val="accent3"/>
              </a:buClr>
            </a:pPr>
            <a:r>
              <a:rPr lang="en-GB" dirty="0"/>
              <a:t>Wait-list randomised controlled trial (RCT):</a:t>
            </a:r>
          </a:p>
          <a:p>
            <a:pPr>
              <a:buClr>
                <a:schemeClr val="accent3"/>
              </a:buClr>
            </a:pPr>
            <a:r>
              <a:rPr lang="en-GB" b="0" dirty="0">
                <a:solidFill>
                  <a:schemeClr val="tx1"/>
                </a:solidFill>
                <a:latin typeface="+mn-lt"/>
              </a:rPr>
              <a:t>Individuals are randomly assigned to immediately receive the 6-month intervention or to a 6-month waiting list during which they receive their LA’s ‘business as usual’ support.</a:t>
            </a:r>
          </a:p>
          <a:p>
            <a:pPr>
              <a:buClr>
                <a:schemeClr val="accent3"/>
              </a:buClr>
            </a:pPr>
            <a:r>
              <a:rPr lang="en-GB" b="0" dirty="0">
                <a:solidFill>
                  <a:schemeClr val="tx1"/>
                </a:solidFill>
                <a:latin typeface="+mn-lt"/>
              </a:rPr>
              <a:t>We assess outcomes for all participants at 6-months: </a:t>
            </a:r>
          </a:p>
          <a:p>
            <a:pPr marL="342900" indent="-342900">
              <a:buClr>
                <a:schemeClr val="accent3"/>
              </a:buClr>
              <a:buFont typeface="Arial" panose="020B0604020202020204" pitchFamily="34" charset="0"/>
              <a:buChar char="•"/>
            </a:pPr>
            <a:r>
              <a:rPr lang="en-GB" b="0" dirty="0">
                <a:solidFill>
                  <a:schemeClr val="tx1"/>
                </a:solidFill>
                <a:latin typeface="+mn-lt"/>
              </a:rPr>
              <a:t>Kinship carers’ parental self-efficacy </a:t>
            </a:r>
          </a:p>
          <a:p>
            <a:pPr marL="342900" indent="-342900">
              <a:buClr>
                <a:schemeClr val="accent3"/>
              </a:buClr>
              <a:buFont typeface="Arial" panose="020B0604020202020204" pitchFamily="34" charset="0"/>
              <a:buChar char="•"/>
            </a:pPr>
            <a:r>
              <a:rPr lang="en-GB" b="0" dirty="0">
                <a:solidFill>
                  <a:schemeClr val="tx1"/>
                </a:solidFill>
                <a:latin typeface="+mn-lt"/>
              </a:rPr>
              <a:t>Kinship carers’ wellbeing </a:t>
            </a:r>
          </a:p>
          <a:p>
            <a:pPr marL="342900" indent="-342900">
              <a:buClr>
                <a:schemeClr val="accent3"/>
              </a:buClr>
              <a:buFont typeface="Arial" panose="020B0604020202020204" pitchFamily="34" charset="0"/>
              <a:buChar char="•"/>
            </a:pPr>
            <a:r>
              <a:rPr lang="en-GB" b="0" dirty="0">
                <a:solidFill>
                  <a:schemeClr val="tx1"/>
                </a:solidFill>
                <a:latin typeface="+mn-lt"/>
              </a:rPr>
              <a:t>Probability of a child entering unrelated foster care </a:t>
            </a:r>
          </a:p>
          <a:p>
            <a:endParaRPr lang="en-GB" dirty="0"/>
          </a:p>
        </p:txBody>
      </p:sp>
      <p:sp>
        <p:nvSpPr>
          <p:cNvPr id="13" name="Content Placeholder 12">
            <a:extLst>
              <a:ext uri="{FF2B5EF4-FFF2-40B4-BE49-F238E27FC236}">
                <a16:creationId xmlns:a16="http://schemas.microsoft.com/office/drawing/2014/main" id="{FF613ED9-066A-449E-5DCC-EF18CFB13F04}"/>
              </a:ext>
            </a:extLst>
          </p:cNvPr>
          <p:cNvSpPr>
            <a:spLocks noGrp="1"/>
          </p:cNvSpPr>
          <p:nvPr>
            <p:ph sz="half" idx="2"/>
          </p:nvPr>
        </p:nvSpPr>
        <p:spPr/>
        <p:txBody>
          <a:bodyPr>
            <a:normAutofit fontScale="77500" lnSpcReduction="20000"/>
          </a:bodyPr>
          <a:lstStyle/>
          <a:p>
            <a:r>
              <a:rPr lang="en-GB" dirty="0"/>
              <a:t>Balancing “gold standard” research methods with realities of delivery in children’s social care. </a:t>
            </a:r>
          </a:p>
          <a:p>
            <a:r>
              <a:rPr lang="en-GB" b="0" dirty="0">
                <a:solidFill>
                  <a:schemeClr val="tx1"/>
                </a:solidFill>
                <a:latin typeface="+mn-lt"/>
              </a:rPr>
              <a:t>Compared to medical interventions, generating evidence for effectiveness in social care requires context-sensitive design. </a:t>
            </a:r>
          </a:p>
          <a:p>
            <a:pPr marL="342900" indent="-342900">
              <a:buClr>
                <a:schemeClr val="accent3"/>
              </a:buClr>
              <a:buFont typeface="Arial" panose="020B0604020202020204" pitchFamily="34" charset="0"/>
              <a:buChar char="•"/>
            </a:pPr>
            <a:r>
              <a:rPr lang="en-GB" b="0" dirty="0">
                <a:solidFill>
                  <a:schemeClr val="tx1"/>
                </a:solidFill>
                <a:latin typeface="+mn-lt"/>
              </a:rPr>
              <a:t>Complex system, LA variation, flexibility</a:t>
            </a:r>
          </a:p>
          <a:p>
            <a:pPr marL="342900" indent="-342900">
              <a:buClr>
                <a:schemeClr val="accent3"/>
              </a:buClr>
              <a:buFont typeface="Arial" panose="020B0604020202020204" pitchFamily="34" charset="0"/>
              <a:buChar char="•"/>
            </a:pPr>
            <a:r>
              <a:rPr lang="en-GB" b="0" dirty="0">
                <a:solidFill>
                  <a:schemeClr val="tx1"/>
                </a:solidFill>
                <a:latin typeface="+mn-lt"/>
              </a:rPr>
              <a:t>Child welfare – always the priority </a:t>
            </a:r>
          </a:p>
          <a:p>
            <a:pPr marL="342900" indent="-342900">
              <a:buClr>
                <a:schemeClr val="accent3"/>
              </a:buClr>
              <a:buFont typeface="Arial" panose="020B0604020202020204" pitchFamily="34" charset="0"/>
              <a:buChar char="•"/>
            </a:pPr>
            <a:r>
              <a:rPr lang="en-GB" b="0" dirty="0">
                <a:solidFill>
                  <a:schemeClr val="tx1"/>
                </a:solidFill>
                <a:latin typeface="+mn-lt"/>
              </a:rPr>
              <a:t>Consent and data sharing </a:t>
            </a:r>
          </a:p>
          <a:p>
            <a:pPr marL="342900" indent="-342900">
              <a:buClr>
                <a:schemeClr val="accent3"/>
              </a:buClr>
              <a:buFont typeface="Arial" panose="020B0604020202020204" pitchFamily="34" charset="0"/>
              <a:buChar char="•"/>
            </a:pPr>
            <a:r>
              <a:rPr lang="en-GB" b="0" dirty="0">
                <a:solidFill>
                  <a:schemeClr val="tx1"/>
                </a:solidFill>
                <a:latin typeface="+mn-lt"/>
              </a:rPr>
              <a:t>Business as usual, withholding support and level of need </a:t>
            </a:r>
          </a:p>
        </p:txBody>
      </p:sp>
      <p:sp>
        <p:nvSpPr>
          <p:cNvPr id="4" name="Slide Number Placeholder 3">
            <a:extLst>
              <a:ext uri="{FF2B5EF4-FFF2-40B4-BE49-F238E27FC236}">
                <a16:creationId xmlns:a16="http://schemas.microsoft.com/office/drawing/2014/main" id="{2B5C200B-3D5D-EB7F-943C-4EE5CBD15B76}"/>
              </a:ext>
            </a:extLst>
          </p:cNvPr>
          <p:cNvSpPr>
            <a:spLocks noGrp="1"/>
          </p:cNvSpPr>
          <p:nvPr>
            <p:ph type="sldNum" sz="quarter" idx="15"/>
          </p:nvPr>
        </p:nvSpPr>
        <p:spPr/>
        <p:txBody>
          <a:bodyPr/>
          <a:lstStyle/>
          <a:p>
            <a:fld id="{04F288BC-91E8-48E9-8483-E1D00F53FD74}" type="slidenum">
              <a:rPr lang="en-GB" smtClean="0"/>
              <a:pPr/>
              <a:t>14</a:t>
            </a:fld>
            <a:endParaRPr lang="en-GB" dirty="0"/>
          </a:p>
        </p:txBody>
      </p:sp>
    </p:spTree>
    <p:extLst>
      <p:ext uri="{BB962C8B-B14F-4D97-AF65-F5344CB8AC3E}">
        <p14:creationId xmlns:p14="http://schemas.microsoft.com/office/powerpoint/2010/main" val="1905602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F73EA-8221-1CFC-F9C6-4A18EB86CF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ADBFD7-6F4D-8BD0-BDFE-7AE1C5950E55}"/>
              </a:ext>
            </a:extLst>
          </p:cNvPr>
          <p:cNvSpPr>
            <a:spLocks noGrp="1"/>
          </p:cNvSpPr>
          <p:nvPr>
            <p:ph type="title"/>
          </p:nvPr>
        </p:nvSpPr>
        <p:spPr/>
        <p:txBody>
          <a:bodyPr/>
          <a:lstStyle/>
          <a:p>
            <a:r>
              <a:rPr lang="en-GB" dirty="0"/>
              <a:t>Comparison groups… why?!</a:t>
            </a:r>
          </a:p>
        </p:txBody>
      </p:sp>
      <p:sp>
        <p:nvSpPr>
          <p:cNvPr id="5" name="Slide Number Placeholder 4">
            <a:extLst>
              <a:ext uri="{FF2B5EF4-FFF2-40B4-BE49-F238E27FC236}">
                <a16:creationId xmlns:a16="http://schemas.microsoft.com/office/drawing/2014/main" id="{E5DF631D-A3B5-203E-6FC5-73FCDC3C2636}"/>
              </a:ext>
            </a:extLst>
          </p:cNvPr>
          <p:cNvSpPr>
            <a:spLocks noGrp="1"/>
          </p:cNvSpPr>
          <p:nvPr>
            <p:ph type="sldNum"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4F288BC-91E8-48E9-8483-E1D00F53FD74}" type="slidenum">
              <a:rPr kumimoji="0" lang="en-GB" sz="1100" b="0" i="0" u="none" strike="noStrike" kern="1200" cap="none" spc="0" normalizeH="0" baseline="0" noProof="0" smtClean="0">
                <a:ln>
                  <a:noFill/>
                </a:ln>
                <a:solidFill>
                  <a:srgbClr val="263691"/>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GB" sz="1100" b="0" i="0" u="none" strike="noStrike" kern="1200" cap="none" spc="0" normalizeH="0" baseline="0" noProof="0" dirty="0">
              <a:ln>
                <a:noFill/>
              </a:ln>
              <a:solidFill>
                <a:srgbClr val="263691"/>
              </a:solidFill>
              <a:effectLst/>
              <a:uLnTx/>
              <a:uFillTx/>
              <a:latin typeface="Arial"/>
              <a:ea typeface="+mn-ea"/>
              <a:cs typeface="+mn-cs"/>
            </a:endParaRPr>
          </a:p>
        </p:txBody>
      </p:sp>
      <p:pic>
        <p:nvPicPr>
          <p:cNvPr id="9" name="Graphic 8" descr="Group of people with solid fill">
            <a:extLst>
              <a:ext uri="{FF2B5EF4-FFF2-40B4-BE49-F238E27FC236}">
                <a16:creationId xmlns:a16="http://schemas.microsoft.com/office/drawing/2014/main" id="{D164616D-7962-0DF0-994F-0ADD518E68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4009" y="2807061"/>
            <a:ext cx="1386985" cy="1386985"/>
          </a:xfrm>
          <a:prstGeom prst="rect">
            <a:avLst/>
          </a:prstGeom>
        </p:spPr>
      </p:pic>
      <p:sp>
        <p:nvSpPr>
          <p:cNvPr id="11" name="TextBox 10">
            <a:extLst>
              <a:ext uri="{FF2B5EF4-FFF2-40B4-BE49-F238E27FC236}">
                <a16:creationId xmlns:a16="http://schemas.microsoft.com/office/drawing/2014/main" id="{5349E41D-0AB2-F6D5-FFA0-8512448956CD}"/>
              </a:ext>
            </a:extLst>
          </p:cNvPr>
          <p:cNvSpPr txBox="1"/>
          <p:nvPr/>
        </p:nvSpPr>
        <p:spPr>
          <a:xfrm>
            <a:off x="3713356" y="2437729"/>
            <a:ext cx="191045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Light"/>
                <a:ea typeface="+mn-ea"/>
                <a:cs typeface="+mn-cs"/>
              </a:rPr>
              <a:t>Kinship Connected</a:t>
            </a:r>
          </a:p>
        </p:txBody>
      </p:sp>
      <p:sp>
        <p:nvSpPr>
          <p:cNvPr id="12" name="TextBox 11">
            <a:extLst>
              <a:ext uri="{FF2B5EF4-FFF2-40B4-BE49-F238E27FC236}">
                <a16:creationId xmlns:a16="http://schemas.microsoft.com/office/drawing/2014/main" id="{38B35303-BBA1-68EE-3F82-FB7AA3221121}"/>
              </a:ext>
            </a:extLst>
          </p:cNvPr>
          <p:cNvSpPr txBox="1"/>
          <p:nvPr/>
        </p:nvSpPr>
        <p:spPr>
          <a:xfrm>
            <a:off x="3713355" y="4415212"/>
            <a:ext cx="8688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Light"/>
                <a:ea typeface="+mn-ea"/>
                <a:cs typeface="+mn-cs"/>
              </a:rPr>
              <a:t>Control</a:t>
            </a:r>
          </a:p>
        </p:txBody>
      </p:sp>
      <p:pic>
        <p:nvPicPr>
          <p:cNvPr id="14" name="Graphic 13" descr="Group with solid fill">
            <a:extLst>
              <a:ext uri="{FF2B5EF4-FFF2-40B4-BE49-F238E27FC236}">
                <a16:creationId xmlns:a16="http://schemas.microsoft.com/office/drawing/2014/main" id="{D625D4A7-56BC-8E75-E5D6-590D96CC184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89975" y="2165195"/>
            <a:ext cx="914400" cy="914400"/>
          </a:xfrm>
          <a:prstGeom prst="rect">
            <a:avLst/>
          </a:prstGeom>
        </p:spPr>
      </p:pic>
      <p:pic>
        <p:nvPicPr>
          <p:cNvPr id="15" name="Graphic 14" descr="Group with solid fill">
            <a:extLst>
              <a:ext uri="{FF2B5EF4-FFF2-40B4-BE49-F238E27FC236}">
                <a16:creationId xmlns:a16="http://schemas.microsoft.com/office/drawing/2014/main" id="{EA0DADE1-34A7-7E61-11C8-EFC052E909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89975" y="4142678"/>
            <a:ext cx="914400" cy="914400"/>
          </a:xfrm>
          <a:prstGeom prst="rect">
            <a:avLst/>
          </a:prstGeom>
        </p:spPr>
      </p:pic>
      <p:cxnSp>
        <p:nvCxnSpPr>
          <p:cNvPr id="17" name="Straight Arrow Connector 16">
            <a:extLst>
              <a:ext uri="{FF2B5EF4-FFF2-40B4-BE49-F238E27FC236}">
                <a16:creationId xmlns:a16="http://schemas.microsoft.com/office/drawing/2014/main" id="{B52A2E9C-79A0-C2E4-FFD7-78FD09C93492}"/>
              </a:ext>
            </a:extLst>
          </p:cNvPr>
          <p:cNvCxnSpPr>
            <a:cxnSpLocks/>
            <a:endCxn id="14" idx="1"/>
          </p:cNvCxnSpPr>
          <p:nvPr/>
        </p:nvCxnSpPr>
        <p:spPr>
          <a:xfrm flipV="1">
            <a:off x="1780994" y="2622395"/>
            <a:ext cx="508981" cy="87815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D8207A8-BB4D-9D5A-6940-FC22B0D6BA10}"/>
              </a:ext>
            </a:extLst>
          </p:cNvPr>
          <p:cNvCxnSpPr>
            <a:cxnSpLocks/>
            <a:endCxn id="15" idx="1"/>
          </p:cNvCxnSpPr>
          <p:nvPr/>
        </p:nvCxnSpPr>
        <p:spPr>
          <a:xfrm>
            <a:off x="1780994" y="3500553"/>
            <a:ext cx="508981" cy="109932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21A6CDA-82D1-34C3-B90D-E31D18AF1BFF}"/>
              </a:ext>
            </a:extLst>
          </p:cNvPr>
          <p:cNvCxnSpPr>
            <a:stCxn id="14" idx="3"/>
            <a:endCxn id="11" idx="1"/>
          </p:cNvCxnSpPr>
          <p:nvPr/>
        </p:nvCxnSpPr>
        <p:spPr>
          <a:xfrm>
            <a:off x="3204375" y="2622395"/>
            <a:ext cx="50898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D94A4C4-593B-4878-6212-B1839D2895EA}"/>
              </a:ext>
            </a:extLst>
          </p:cNvPr>
          <p:cNvCxnSpPr>
            <a:cxnSpLocks/>
          </p:cNvCxnSpPr>
          <p:nvPr/>
        </p:nvCxnSpPr>
        <p:spPr>
          <a:xfrm>
            <a:off x="3204375" y="4599878"/>
            <a:ext cx="48494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C946077-C763-9D8E-8B6C-6B2E25B2848B}"/>
              </a:ext>
            </a:extLst>
          </p:cNvPr>
          <p:cNvCxnSpPr>
            <a:cxnSpLocks/>
            <a:stCxn id="11" idx="3"/>
            <a:endCxn id="57" idx="2"/>
          </p:cNvCxnSpPr>
          <p:nvPr/>
        </p:nvCxnSpPr>
        <p:spPr>
          <a:xfrm flipV="1">
            <a:off x="5623815" y="1580481"/>
            <a:ext cx="1036198" cy="104191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27FFE9D-53E9-CC18-FA3E-3C9E5BFD394B}"/>
              </a:ext>
            </a:extLst>
          </p:cNvPr>
          <p:cNvCxnSpPr>
            <a:cxnSpLocks/>
            <a:stCxn id="12" idx="3"/>
            <a:endCxn id="55" idx="2"/>
          </p:cNvCxnSpPr>
          <p:nvPr/>
        </p:nvCxnSpPr>
        <p:spPr>
          <a:xfrm flipV="1">
            <a:off x="4582183" y="4441047"/>
            <a:ext cx="2077830" cy="15883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43C0DCEC-9BAB-A1A6-81E7-9289C7FB9431}"/>
              </a:ext>
            </a:extLst>
          </p:cNvPr>
          <p:cNvGrpSpPr/>
          <p:nvPr/>
        </p:nvGrpSpPr>
        <p:grpSpPr>
          <a:xfrm>
            <a:off x="6660013" y="3144225"/>
            <a:ext cx="3297642" cy="2593643"/>
            <a:chOff x="6626237" y="3836026"/>
            <a:chExt cx="4307458" cy="2977376"/>
          </a:xfrm>
        </p:grpSpPr>
        <p:pic>
          <p:nvPicPr>
            <p:cNvPr id="31" name="Graphic 30" descr="Woman with solid fill">
              <a:extLst>
                <a:ext uri="{FF2B5EF4-FFF2-40B4-BE49-F238E27FC236}">
                  <a16:creationId xmlns:a16="http://schemas.microsoft.com/office/drawing/2014/main" id="{5A944FA8-E767-3206-4680-6CF997F376D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87819" y="4542151"/>
              <a:ext cx="914400" cy="914400"/>
            </a:xfrm>
            <a:prstGeom prst="rect">
              <a:avLst/>
            </a:prstGeom>
          </p:spPr>
        </p:pic>
        <p:pic>
          <p:nvPicPr>
            <p:cNvPr id="33" name="Graphic 32" descr="Man with solid fill">
              <a:extLst>
                <a:ext uri="{FF2B5EF4-FFF2-40B4-BE49-F238E27FC236}">
                  <a16:creationId xmlns:a16="http://schemas.microsoft.com/office/drawing/2014/main" id="{48BECB0D-B4CF-88EA-8D09-E6C61372114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316517" y="5151599"/>
              <a:ext cx="914400" cy="914400"/>
            </a:xfrm>
            <a:prstGeom prst="rect">
              <a:avLst/>
            </a:prstGeom>
          </p:spPr>
        </p:pic>
        <p:pic>
          <p:nvPicPr>
            <p:cNvPr id="38" name="Graphic 37" descr="Woman with solid fill">
              <a:extLst>
                <a:ext uri="{FF2B5EF4-FFF2-40B4-BE49-F238E27FC236}">
                  <a16:creationId xmlns:a16="http://schemas.microsoft.com/office/drawing/2014/main" id="{71315DF2-B87D-AD4F-0238-0F06010679D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20486" y="5560498"/>
              <a:ext cx="914400" cy="914400"/>
            </a:xfrm>
            <a:prstGeom prst="rect">
              <a:avLst/>
            </a:prstGeom>
          </p:spPr>
        </p:pic>
        <p:pic>
          <p:nvPicPr>
            <p:cNvPr id="41" name="Graphic 40" descr="Man with solid fill">
              <a:extLst>
                <a:ext uri="{FF2B5EF4-FFF2-40B4-BE49-F238E27FC236}">
                  <a16:creationId xmlns:a16="http://schemas.microsoft.com/office/drawing/2014/main" id="{5383C88C-7415-8901-9D27-79C8EB58A01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702853" y="4870968"/>
              <a:ext cx="914400" cy="914400"/>
            </a:xfrm>
            <a:prstGeom prst="rect">
              <a:avLst/>
            </a:prstGeom>
          </p:spPr>
        </p:pic>
        <p:pic>
          <p:nvPicPr>
            <p:cNvPr id="42" name="Graphic 41" descr="Woman with solid fill">
              <a:extLst>
                <a:ext uri="{FF2B5EF4-FFF2-40B4-BE49-F238E27FC236}">
                  <a16:creationId xmlns:a16="http://schemas.microsoft.com/office/drawing/2014/main" id="{F7F8C5A5-6F58-1F12-14BA-5733FDE3CB9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23839" y="4367692"/>
              <a:ext cx="914400" cy="914400"/>
            </a:xfrm>
            <a:prstGeom prst="rect">
              <a:avLst/>
            </a:prstGeom>
          </p:spPr>
        </p:pic>
        <p:pic>
          <p:nvPicPr>
            <p:cNvPr id="43" name="Graphic 42" descr="Man with solid fill">
              <a:extLst>
                <a:ext uri="{FF2B5EF4-FFF2-40B4-BE49-F238E27FC236}">
                  <a16:creationId xmlns:a16="http://schemas.microsoft.com/office/drawing/2014/main" id="{C3F7AC99-6E7F-E452-F0DF-2178BA3EBFE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019295" y="4899889"/>
              <a:ext cx="914400" cy="914400"/>
            </a:xfrm>
            <a:prstGeom prst="rect">
              <a:avLst/>
            </a:prstGeom>
          </p:spPr>
        </p:pic>
        <p:pic>
          <p:nvPicPr>
            <p:cNvPr id="44" name="Graphic 43" descr="Man with solid fill">
              <a:extLst>
                <a:ext uri="{FF2B5EF4-FFF2-40B4-BE49-F238E27FC236}">
                  <a16:creationId xmlns:a16="http://schemas.microsoft.com/office/drawing/2014/main" id="{757B4AC5-922D-A11A-A543-B00413D60E7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476805" y="4100544"/>
              <a:ext cx="914400" cy="914400"/>
            </a:xfrm>
            <a:prstGeom prst="rect">
              <a:avLst/>
            </a:prstGeom>
          </p:spPr>
        </p:pic>
        <p:pic>
          <p:nvPicPr>
            <p:cNvPr id="45" name="Graphic 44" descr="Woman with solid fill">
              <a:extLst>
                <a:ext uri="{FF2B5EF4-FFF2-40B4-BE49-F238E27FC236}">
                  <a16:creationId xmlns:a16="http://schemas.microsoft.com/office/drawing/2014/main" id="{3C528F70-30ED-49A7-C0E7-C842E274B3B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480955" y="5028301"/>
              <a:ext cx="914400" cy="914400"/>
            </a:xfrm>
            <a:prstGeom prst="rect">
              <a:avLst/>
            </a:prstGeom>
          </p:spPr>
        </p:pic>
        <p:pic>
          <p:nvPicPr>
            <p:cNvPr id="46" name="Graphic 45" descr="Hero Male with solid fill">
              <a:extLst>
                <a:ext uri="{FF2B5EF4-FFF2-40B4-BE49-F238E27FC236}">
                  <a16:creationId xmlns:a16="http://schemas.microsoft.com/office/drawing/2014/main" id="{504DDFDD-88F4-DFF5-2C7E-1AAC42CF288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51479" y="5814289"/>
              <a:ext cx="914400" cy="914400"/>
            </a:xfrm>
            <a:prstGeom prst="rect">
              <a:avLst/>
            </a:prstGeom>
          </p:spPr>
        </p:pic>
        <p:pic>
          <p:nvPicPr>
            <p:cNvPr id="47" name="Graphic 46" descr="Hero Female with solid fill">
              <a:extLst>
                <a:ext uri="{FF2B5EF4-FFF2-40B4-BE49-F238E27FC236}">
                  <a16:creationId xmlns:a16="http://schemas.microsoft.com/office/drawing/2014/main" id="{3B8FC7DE-54C9-96BC-745E-88BC50B48EF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72571" y="4224432"/>
              <a:ext cx="914400" cy="914400"/>
            </a:xfrm>
            <a:prstGeom prst="rect">
              <a:avLst/>
            </a:prstGeom>
          </p:spPr>
        </p:pic>
        <p:sp>
          <p:nvSpPr>
            <p:cNvPr id="55" name="Oval 54">
              <a:extLst>
                <a:ext uri="{FF2B5EF4-FFF2-40B4-BE49-F238E27FC236}">
                  <a16:creationId xmlns:a16="http://schemas.microsoft.com/office/drawing/2014/main" id="{2D018763-14C5-76C5-F2FE-D5423BA16A5F}"/>
                </a:ext>
              </a:extLst>
            </p:cNvPr>
            <p:cNvSpPr/>
            <p:nvPr/>
          </p:nvSpPr>
          <p:spPr>
            <a:xfrm>
              <a:off x="6626237" y="3836026"/>
              <a:ext cx="4230842" cy="2977376"/>
            </a:xfrm>
            <a:custGeom>
              <a:avLst/>
              <a:gdLst>
                <a:gd name="csX0" fmla="*/ 0 w 4230842"/>
                <a:gd name="csY0" fmla="*/ 1488688 h 2977376"/>
                <a:gd name="csX1" fmla="*/ 2115421 w 4230842"/>
                <a:gd name="csY1" fmla="*/ 0 h 2977376"/>
                <a:gd name="csX2" fmla="*/ 4230842 w 4230842"/>
                <a:gd name="csY2" fmla="*/ 1488688 h 2977376"/>
                <a:gd name="csX3" fmla="*/ 2115421 w 4230842"/>
                <a:gd name="csY3" fmla="*/ 2977376 h 2977376"/>
                <a:gd name="csX4" fmla="*/ 0 w 4230842"/>
                <a:gd name="csY4" fmla="*/ 1488688 h 2977376"/>
              </a:gdLst>
              <a:ahLst/>
              <a:cxnLst>
                <a:cxn ang="0">
                  <a:pos x="csX0" y="csY0"/>
                </a:cxn>
                <a:cxn ang="0">
                  <a:pos x="csX1" y="csY1"/>
                </a:cxn>
                <a:cxn ang="0">
                  <a:pos x="csX2" y="csY2"/>
                </a:cxn>
                <a:cxn ang="0">
                  <a:pos x="csX3" y="csY3"/>
                </a:cxn>
                <a:cxn ang="0">
                  <a:pos x="csX4" y="csY4"/>
                </a:cxn>
              </a:cxnLst>
              <a:rect l="l" t="t" r="r" b="b"/>
              <a:pathLst>
                <a:path w="4230842" h="2977376" extrusionOk="0">
                  <a:moveTo>
                    <a:pt x="0" y="1488688"/>
                  </a:moveTo>
                  <a:cubicBezTo>
                    <a:pt x="-27493" y="649550"/>
                    <a:pt x="681989" y="99503"/>
                    <a:pt x="2115421" y="0"/>
                  </a:cubicBezTo>
                  <a:cubicBezTo>
                    <a:pt x="3445122" y="33975"/>
                    <a:pt x="4094737" y="670836"/>
                    <a:pt x="4230842" y="1488688"/>
                  </a:cubicBezTo>
                  <a:cubicBezTo>
                    <a:pt x="4103554" y="2435172"/>
                    <a:pt x="3260020" y="3108461"/>
                    <a:pt x="2115421" y="2977376"/>
                  </a:cubicBezTo>
                  <a:cubicBezTo>
                    <a:pt x="844596" y="2921291"/>
                    <a:pt x="149639" y="2382367"/>
                    <a:pt x="0" y="1488688"/>
                  </a:cubicBezTo>
                  <a:close/>
                </a:path>
              </a:pathLst>
            </a:custGeom>
            <a:noFill/>
            <a:ln w="22225">
              <a:solidFill>
                <a:schemeClr val="accent3"/>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Light"/>
                <a:ea typeface="+mn-ea"/>
                <a:cs typeface="+mn-cs"/>
              </a:endParaRPr>
            </a:p>
          </p:txBody>
        </p:sp>
      </p:grpSp>
      <p:grpSp>
        <p:nvGrpSpPr>
          <p:cNvPr id="6" name="Group 5">
            <a:extLst>
              <a:ext uri="{FF2B5EF4-FFF2-40B4-BE49-F238E27FC236}">
                <a16:creationId xmlns:a16="http://schemas.microsoft.com/office/drawing/2014/main" id="{91EE02A6-3333-1E1A-3CF5-0970035D0504}"/>
              </a:ext>
            </a:extLst>
          </p:cNvPr>
          <p:cNvGrpSpPr/>
          <p:nvPr/>
        </p:nvGrpSpPr>
        <p:grpSpPr>
          <a:xfrm>
            <a:off x="6660013" y="284481"/>
            <a:ext cx="3297600" cy="2592000"/>
            <a:chOff x="6660013" y="284481"/>
            <a:chExt cx="4435449" cy="3178798"/>
          </a:xfrm>
        </p:grpSpPr>
        <p:pic>
          <p:nvPicPr>
            <p:cNvPr id="35" name="Graphic 34" descr="Hero Male with solid fill">
              <a:extLst>
                <a:ext uri="{FF2B5EF4-FFF2-40B4-BE49-F238E27FC236}">
                  <a16:creationId xmlns:a16="http://schemas.microsoft.com/office/drawing/2014/main" id="{573BA05C-8E12-D0AD-FF82-E78BE3D3AF9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58850" y="2033974"/>
              <a:ext cx="914400" cy="914400"/>
            </a:xfrm>
            <a:prstGeom prst="rect">
              <a:avLst/>
            </a:prstGeom>
          </p:spPr>
        </p:pic>
        <p:pic>
          <p:nvPicPr>
            <p:cNvPr id="37" name="Graphic 36" descr="Hero Female with solid fill">
              <a:extLst>
                <a:ext uri="{FF2B5EF4-FFF2-40B4-BE49-F238E27FC236}">
                  <a16:creationId xmlns:a16="http://schemas.microsoft.com/office/drawing/2014/main" id="{A88AD520-F224-5A2C-005E-1DD7C9316DC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409237" y="2109446"/>
              <a:ext cx="914400" cy="914400"/>
            </a:xfrm>
            <a:prstGeom prst="rect">
              <a:avLst/>
            </a:prstGeom>
          </p:spPr>
        </p:pic>
        <p:pic>
          <p:nvPicPr>
            <p:cNvPr id="39" name="Graphic 38" descr="Man with solid fill">
              <a:extLst>
                <a:ext uri="{FF2B5EF4-FFF2-40B4-BE49-F238E27FC236}">
                  <a16:creationId xmlns:a16="http://schemas.microsoft.com/office/drawing/2014/main" id="{88E72040-D8F6-08F8-4250-0EBE29A2DB37}"/>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828010" y="1387438"/>
              <a:ext cx="914400" cy="914400"/>
            </a:xfrm>
            <a:prstGeom prst="rect">
              <a:avLst/>
            </a:prstGeom>
          </p:spPr>
        </p:pic>
        <p:pic>
          <p:nvPicPr>
            <p:cNvPr id="40" name="Graphic 39" descr="Woman with solid fill">
              <a:extLst>
                <a:ext uri="{FF2B5EF4-FFF2-40B4-BE49-F238E27FC236}">
                  <a16:creationId xmlns:a16="http://schemas.microsoft.com/office/drawing/2014/main" id="{471FEE12-F21E-BB0B-1180-538E396BEE71}"/>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8798546" y="2362908"/>
              <a:ext cx="914400" cy="914400"/>
            </a:xfrm>
            <a:prstGeom prst="rect">
              <a:avLst/>
            </a:prstGeom>
          </p:spPr>
        </p:pic>
        <p:pic>
          <p:nvPicPr>
            <p:cNvPr id="48" name="Graphic 47" descr="Hero Male with solid fill">
              <a:extLst>
                <a:ext uri="{FF2B5EF4-FFF2-40B4-BE49-F238E27FC236}">
                  <a16:creationId xmlns:a16="http://schemas.microsoft.com/office/drawing/2014/main" id="{029443C3-EB07-C951-EB8C-60088642D0F0}"/>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679827" y="1195046"/>
              <a:ext cx="914400" cy="914400"/>
            </a:xfrm>
            <a:prstGeom prst="rect">
              <a:avLst/>
            </a:prstGeom>
          </p:spPr>
        </p:pic>
        <p:pic>
          <p:nvPicPr>
            <p:cNvPr id="49" name="Graphic 48" descr="Hero Female with solid fill">
              <a:extLst>
                <a:ext uri="{FF2B5EF4-FFF2-40B4-BE49-F238E27FC236}">
                  <a16:creationId xmlns:a16="http://schemas.microsoft.com/office/drawing/2014/main" id="{8873BDBB-4252-E870-6F1F-57441DA6536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851479" y="366916"/>
              <a:ext cx="914400" cy="914400"/>
            </a:xfrm>
            <a:prstGeom prst="rect">
              <a:avLst/>
            </a:prstGeom>
          </p:spPr>
        </p:pic>
        <p:pic>
          <p:nvPicPr>
            <p:cNvPr id="50" name="Graphic 49" descr="Hero Male with solid fill">
              <a:extLst>
                <a:ext uri="{FF2B5EF4-FFF2-40B4-BE49-F238E27FC236}">
                  <a16:creationId xmlns:a16="http://schemas.microsoft.com/office/drawing/2014/main" id="{4AABE3F1-BCBA-8F42-3B71-42BEB9B9F93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575824" y="1253460"/>
              <a:ext cx="914400" cy="914400"/>
            </a:xfrm>
            <a:prstGeom prst="rect">
              <a:avLst/>
            </a:prstGeom>
          </p:spPr>
        </p:pic>
        <p:pic>
          <p:nvPicPr>
            <p:cNvPr id="51" name="Graphic 50" descr="Hero Female with solid fill">
              <a:extLst>
                <a:ext uri="{FF2B5EF4-FFF2-40B4-BE49-F238E27FC236}">
                  <a16:creationId xmlns:a16="http://schemas.microsoft.com/office/drawing/2014/main" id="{D2640F2E-A259-21E7-6EE3-99EFA599301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055263" y="1139954"/>
              <a:ext cx="914400" cy="914400"/>
            </a:xfrm>
            <a:prstGeom prst="rect">
              <a:avLst/>
            </a:prstGeom>
          </p:spPr>
        </p:pic>
        <p:pic>
          <p:nvPicPr>
            <p:cNvPr id="52" name="Graphic 51" descr="Hero Male with solid fill">
              <a:extLst>
                <a:ext uri="{FF2B5EF4-FFF2-40B4-BE49-F238E27FC236}">
                  <a16:creationId xmlns:a16="http://schemas.microsoft.com/office/drawing/2014/main" id="{F3EA197C-1210-2C7B-5FAD-78D8E18A756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697276" y="471748"/>
              <a:ext cx="914400" cy="914400"/>
            </a:xfrm>
            <a:prstGeom prst="rect">
              <a:avLst/>
            </a:prstGeom>
          </p:spPr>
        </p:pic>
        <p:pic>
          <p:nvPicPr>
            <p:cNvPr id="54" name="Graphic 53" descr="Woman with solid fill">
              <a:extLst>
                <a:ext uri="{FF2B5EF4-FFF2-40B4-BE49-F238E27FC236}">
                  <a16:creationId xmlns:a16="http://schemas.microsoft.com/office/drawing/2014/main" id="{C34AE9AC-CDF0-90E4-8E8F-D3E61FD8CB04}"/>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9524494" y="2180915"/>
              <a:ext cx="914400" cy="914400"/>
            </a:xfrm>
            <a:prstGeom prst="rect">
              <a:avLst/>
            </a:prstGeom>
          </p:spPr>
        </p:pic>
        <p:sp>
          <p:nvSpPr>
            <p:cNvPr id="57" name="Oval 56">
              <a:extLst>
                <a:ext uri="{FF2B5EF4-FFF2-40B4-BE49-F238E27FC236}">
                  <a16:creationId xmlns:a16="http://schemas.microsoft.com/office/drawing/2014/main" id="{4AF79737-3CFE-00BB-E04C-40C5B9618F92}"/>
                </a:ext>
              </a:extLst>
            </p:cNvPr>
            <p:cNvSpPr/>
            <p:nvPr/>
          </p:nvSpPr>
          <p:spPr>
            <a:xfrm>
              <a:off x="6660013" y="284481"/>
              <a:ext cx="4435449" cy="3178798"/>
            </a:xfrm>
            <a:custGeom>
              <a:avLst/>
              <a:gdLst>
                <a:gd name="csX0" fmla="*/ 0 w 4435449"/>
                <a:gd name="csY0" fmla="*/ 1589399 h 3178798"/>
                <a:gd name="csX1" fmla="*/ 2217725 w 4435449"/>
                <a:gd name="csY1" fmla="*/ 0 h 3178798"/>
                <a:gd name="csX2" fmla="*/ 4435450 w 4435449"/>
                <a:gd name="csY2" fmla="*/ 1589399 h 3178798"/>
                <a:gd name="csX3" fmla="*/ 2217725 w 4435449"/>
                <a:gd name="csY3" fmla="*/ 3178798 h 3178798"/>
                <a:gd name="csX4" fmla="*/ 0 w 4435449"/>
                <a:gd name="csY4" fmla="*/ 1589399 h 3178798"/>
              </a:gdLst>
              <a:ahLst/>
              <a:cxnLst>
                <a:cxn ang="0">
                  <a:pos x="csX0" y="csY0"/>
                </a:cxn>
                <a:cxn ang="0">
                  <a:pos x="csX1" y="csY1"/>
                </a:cxn>
                <a:cxn ang="0">
                  <a:pos x="csX2" y="csY2"/>
                </a:cxn>
                <a:cxn ang="0">
                  <a:pos x="csX3" y="csY3"/>
                </a:cxn>
                <a:cxn ang="0">
                  <a:pos x="csX4" y="csY4"/>
                </a:cxn>
              </a:cxnLst>
              <a:rect l="l" t="t" r="r" b="b"/>
              <a:pathLst>
                <a:path w="4435449" h="3178798" extrusionOk="0">
                  <a:moveTo>
                    <a:pt x="0" y="1589399"/>
                  </a:moveTo>
                  <a:cubicBezTo>
                    <a:pt x="-76942" y="664138"/>
                    <a:pt x="857701" y="50746"/>
                    <a:pt x="2217725" y="0"/>
                  </a:cubicBezTo>
                  <a:cubicBezTo>
                    <a:pt x="3531535" y="18735"/>
                    <a:pt x="4354015" y="714187"/>
                    <a:pt x="4435450" y="1589399"/>
                  </a:cubicBezTo>
                  <a:cubicBezTo>
                    <a:pt x="4358550" y="2542297"/>
                    <a:pt x="3432735" y="3233001"/>
                    <a:pt x="2217725" y="3178798"/>
                  </a:cubicBezTo>
                  <a:cubicBezTo>
                    <a:pt x="944774" y="3152462"/>
                    <a:pt x="71505" y="2501366"/>
                    <a:pt x="0" y="1589399"/>
                  </a:cubicBezTo>
                  <a:close/>
                </a:path>
              </a:pathLst>
            </a:custGeom>
            <a:noFill/>
            <a:ln w="22225">
              <a:solidFill>
                <a:schemeClr val="accent3"/>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Light"/>
                <a:ea typeface="+mn-ea"/>
                <a:cs typeface="+mn-cs"/>
              </a:endParaRPr>
            </a:p>
          </p:txBody>
        </p:sp>
      </p:grpSp>
      <p:sp>
        <p:nvSpPr>
          <p:cNvPr id="3" name="Star: 16 Points 2">
            <a:extLst>
              <a:ext uri="{FF2B5EF4-FFF2-40B4-BE49-F238E27FC236}">
                <a16:creationId xmlns:a16="http://schemas.microsoft.com/office/drawing/2014/main" id="{AE9B6510-A855-4698-DAB4-D2EED324C75B}"/>
              </a:ext>
            </a:extLst>
          </p:cNvPr>
          <p:cNvSpPr/>
          <p:nvPr/>
        </p:nvSpPr>
        <p:spPr>
          <a:xfrm>
            <a:off x="1436415" y="3149978"/>
            <a:ext cx="2085278" cy="878157"/>
          </a:xfrm>
          <a:prstGeom prst="star1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Light"/>
                <a:ea typeface="+mn-ea"/>
                <a:cs typeface="+mn-cs"/>
              </a:rPr>
              <a:t>Random assignment</a:t>
            </a:r>
          </a:p>
        </p:txBody>
      </p:sp>
      <p:sp>
        <p:nvSpPr>
          <p:cNvPr id="7" name="TextBox 6">
            <a:extLst>
              <a:ext uri="{FF2B5EF4-FFF2-40B4-BE49-F238E27FC236}">
                <a16:creationId xmlns:a16="http://schemas.microsoft.com/office/drawing/2014/main" id="{6F08507E-F545-5617-977B-BD61610E0089}"/>
              </a:ext>
            </a:extLst>
          </p:cNvPr>
          <p:cNvSpPr txBox="1"/>
          <p:nvPr/>
        </p:nvSpPr>
        <p:spPr>
          <a:xfrm>
            <a:off x="394009" y="4599878"/>
            <a:ext cx="1241516" cy="646331"/>
          </a:xfrm>
          <a:prstGeom prst="rect">
            <a:avLst/>
          </a:prstGeom>
          <a:noFill/>
        </p:spPr>
        <p:txBody>
          <a:bodyPr wrap="square" rtlCol="0">
            <a:spAutoFit/>
          </a:bodyPr>
          <a:lstStyle/>
          <a:p>
            <a:r>
              <a:rPr lang="en-GB" dirty="0"/>
              <a:t>Baseline measures</a:t>
            </a:r>
          </a:p>
        </p:txBody>
      </p:sp>
      <p:sp>
        <p:nvSpPr>
          <p:cNvPr id="10" name="TextBox 9">
            <a:extLst>
              <a:ext uri="{FF2B5EF4-FFF2-40B4-BE49-F238E27FC236}">
                <a16:creationId xmlns:a16="http://schemas.microsoft.com/office/drawing/2014/main" id="{03E5B4D5-903E-6325-ABAA-437EA7451C37}"/>
              </a:ext>
            </a:extLst>
          </p:cNvPr>
          <p:cNvSpPr txBox="1"/>
          <p:nvPr/>
        </p:nvSpPr>
        <p:spPr>
          <a:xfrm>
            <a:off x="7794981" y="5945602"/>
            <a:ext cx="1241516" cy="646331"/>
          </a:xfrm>
          <a:prstGeom prst="rect">
            <a:avLst/>
          </a:prstGeom>
          <a:noFill/>
        </p:spPr>
        <p:txBody>
          <a:bodyPr wrap="square" rtlCol="0">
            <a:spAutoFit/>
          </a:bodyPr>
          <a:lstStyle/>
          <a:p>
            <a:r>
              <a:rPr lang="en-GB" dirty="0"/>
              <a:t>Endline measures</a:t>
            </a:r>
          </a:p>
        </p:txBody>
      </p:sp>
    </p:spTree>
    <p:extLst>
      <p:ext uri="{BB962C8B-B14F-4D97-AF65-F5344CB8AC3E}">
        <p14:creationId xmlns:p14="http://schemas.microsoft.com/office/powerpoint/2010/main" val="3622268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84DF84A-9B2A-478C-9B82-B98A36D54BCC}"/>
              </a:ext>
            </a:extLst>
          </p:cNvPr>
          <p:cNvSpPr>
            <a:spLocks noGrp="1"/>
          </p:cNvSpPr>
          <p:nvPr>
            <p:ph type="sldNum" sz="quarter" idx="19"/>
          </p:nvPr>
        </p:nvSpPr>
        <p:spPr/>
        <p:txBody>
          <a:bodyPr/>
          <a:lstStyle/>
          <a:p>
            <a:fld id="{D61AABEC-672F-4B68-B914-690DA978312C}" type="slidenum">
              <a:rPr lang="en-GB" smtClean="0"/>
              <a:pPr/>
              <a:t>16</a:t>
            </a:fld>
            <a:r>
              <a:rPr lang="en-GB"/>
              <a:t>  </a:t>
            </a:r>
            <a:endParaRPr lang="en-GB" dirty="0"/>
          </a:p>
        </p:txBody>
      </p:sp>
      <p:sp>
        <p:nvSpPr>
          <p:cNvPr id="6" name="Freeform 6">
            <a:extLst>
              <a:ext uri="{FF2B5EF4-FFF2-40B4-BE49-F238E27FC236}">
                <a16:creationId xmlns:a16="http://schemas.microsoft.com/office/drawing/2014/main" id="{FADD7F0A-D45B-4699-9E7A-0FB75D0456A2}"/>
              </a:ext>
            </a:extLst>
          </p:cNvPr>
          <p:cNvSpPr/>
          <p:nvPr/>
        </p:nvSpPr>
        <p:spPr>
          <a:xfrm>
            <a:off x="1379745" y="1490545"/>
            <a:ext cx="4097338" cy="2249487"/>
          </a:xfrm>
          <a:custGeom>
            <a:avLst/>
            <a:gdLst>
              <a:gd name="connsiteX0" fmla="*/ 201168 w 4096512"/>
              <a:gd name="connsiteY0" fmla="*/ 0 h 2249424"/>
              <a:gd name="connsiteX1" fmla="*/ 292608 w 4096512"/>
              <a:gd name="connsiteY1" fmla="*/ 54864 h 2249424"/>
              <a:gd name="connsiteX2" fmla="*/ 676656 w 4096512"/>
              <a:gd name="connsiteY2" fmla="*/ 109728 h 2249424"/>
              <a:gd name="connsiteX3" fmla="*/ 768096 w 4096512"/>
              <a:gd name="connsiteY3" fmla="*/ 128016 h 2249424"/>
              <a:gd name="connsiteX4" fmla="*/ 877824 w 4096512"/>
              <a:gd name="connsiteY4" fmla="*/ 164592 h 2249424"/>
              <a:gd name="connsiteX5" fmla="*/ 987552 w 4096512"/>
              <a:gd name="connsiteY5" fmla="*/ 201168 h 2249424"/>
              <a:gd name="connsiteX6" fmla="*/ 1097280 w 4096512"/>
              <a:gd name="connsiteY6" fmla="*/ 237744 h 2249424"/>
              <a:gd name="connsiteX7" fmla="*/ 1152144 w 4096512"/>
              <a:gd name="connsiteY7" fmla="*/ 256032 h 2249424"/>
              <a:gd name="connsiteX8" fmla="*/ 1536192 w 4096512"/>
              <a:gd name="connsiteY8" fmla="*/ 292608 h 2249424"/>
              <a:gd name="connsiteX9" fmla="*/ 1719072 w 4096512"/>
              <a:gd name="connsiteY9" fmla="*/ 329184 h 2249424"/>
              <a:gd name="connsiteX10" fmla="*/ 1828800 w 4096512"/>
              <a:gd name="connsiteY10" fmla="*/ 365760 h 2249424"/>
              <a:gd name="connsiteX11" fmla="*/ 1956816 w 4096512"/>
              <a:gd name="connsiteY11" fmla="*/ 438912 h 2249424"/>
              <a:gd name="connsiteX12" fmla="*/ 2066544 w 4096512"/>
              <a:gd name="connsiteY12" fmla="*/ 475488 h 2249424"/>
              <a:gd name="connsiteX13" fmla="*/ 2249424 w 4096512"/>
              <a:gd name="connsiteY13" fmla="*/ 548640 h 2249424"/>
              <a:gd name="connsiteX14" fmla="*/ 2304288 w 4096512"/>
              <a:gd name="connsiteY14" fmla="*/ 566928 h 2249424"/>
              <a:gd name="connsiteX15" fmla="*/ 2359152 w 4096512"/>
              <a:gd name="connsiteY15" fmla="*/ 585216 h 2249424"/>
              <a:gd name="connsiteX16" fmla="*/ 2468880 w 4096512"/>
              <a:gd name="connsiteY16" fmla="*/ 640080 h 2249424"/>
              <a:gd name="connsiteX17" fmla="*/ 2523744 w 4096512"/>
              <a:gd name="connsiteY17" fmla="*/ 676656 h 2249424"/>
              <a:gd name="connsiteX18" fmla="*/ 2578608 w 4096512"/>
              <a:gd name="connsiteY18" fmla="*/ 694944 h 2249424"/>
              <a:gd name="connsiteX19" fmla="*/ 2633472 w 4096512"/>
              <a:gd name="connsiteY19" fmla="*/ 731520 h 2249424"/>
              <a:gd name="connsiteX20" fmla="*/ 2688336 w 4096512"/>
              <a:gd name="connsiteY20" fmla="*/ 749808 h 2249424"/>
              <a:gd name="connsiteX21" fmla="*/ 2798064 w 4096512"/>
              <a:gd name="connsiteY21" fmla="*/ 822960 h 2249424"/>
              <a:gd name="connsiteX22" fmla="*/ 2852928 w 4096512"/>
              <a:gd name="connsiteY22" fmla="*/ 841248 h 2249424"/>
              <a:gd name="connsiteX23" fmla="*/ 3017520 w 4096512"/>
              <a:gd name="connsiteY23" fmla="*/ 950976 h 2249424"/>
              <a:gd name="connsiteX24" fmla="*/ 3072384 w 4096512"/>
              <a:gd name="connsiteY24" fmla="*/ 987552 h 2249424"/>
              <a:gd name="connsiteX25" fmla="*/ 3200400 w 4096512"/>
              <a:gd name="connsiteY25" fmla="*/ 1042416 h 2249424"/>
              <a:gd name="connsiteX26" fmla="*/ 3255264 w 4096512"/>
              <a:gd name="connsiteY26" fmla="*/ 1078992 h 2249424"/>
              <a:gd name="connsiteX27" fmla="*/ 3328416 w 4096512"/>
              <a:gd name="connsiteY27" fmla="*/ 1133856 h 2249424"/>
              <a:gd name="connsiteX28" fmla="*/ 3383280 w 4096512"/>
              <a:gd name="connsiteY28" fmla="*/ 1152144 h 2249424"/>
              <a:gd name="connsiteX29" fmla="*/ 3493008 w 4096512"/>
              <a:gd name="connsiteY29" fmla="*/ 1207008 h 2249424"/>
              <a:gd name="connsiteX30" fmla="*/ 3602736 w 4096512"/>
              <a:gd name="connsiteY30" fmla="*/ 1298448 h 2249424"/>
              <a:gd name="connsiteX31" fmla="*/ 3657600 w 4096512"/>
              <a:gd name="connsiteY31" fmla="*/ 1316736 h 2249424"/>
              <a:gd name="connsiteX32" fmla="*/ 3767328 w 4096512"/>
              <a:gd name="connsiteY32" fmla="*/ 1389888 h 2249424"/>
              <a:gd name="connsiteX33" fmla="*/ 3877056 w 4096512"/>
              <a:gd name="connsiteY33" fmla="*/ 1463040 h 2249424"/>
              <a:gd name="connsiteX34" fmla="*/ 3931920 w 4096512"/>
              <a:gd name="connsiteY34" fmla="*/ 1481328 h 2249424"/>
              <a:gd name="connsiteX35" fmla="*/ 4041648 w 4096512"/>
              <a:gd name="connsiteY35" fmla="*/ 1554480 h 2249424"/>
              <a:gd name="connsiteX36" fmla="*/ 4096512 w 4096512"/>
              <a:gd name="connsiteY36" fmla="*/ 1591056 h 2249424"/>
              <a:gd name="connsiteX37" fmla="*/ 4078224 w 4096512"/>
              <a:gd name="connsiteY37" fmla="*/ 1664208 h 2249424"/>
              <a:gd name="connsiteX38" fmla="*/ 3913632 w 4096512"/>
              <a:gd name="connsiteY38" fmla="*/ 1755648 h 2249424"/>
              <a:gd name="connsiteX39" fmla="*/ 3749040 w 4096512"/>
              <a:gd name="connsiteY39" fmla="*/ 1828800 h 2249424"/>
              <a:gd name="connsiteX40" fmla="*/ 3566160 w 4096512"/>
              <a:gd name="connsiteY40" fmla="*/ 1883664 h 2249424"/>
              <a:gd name="connsiteX41" fmla="*/ 3511296 w 4096512"/>
              <a:gd name="connsiteY41" fmla="*/ 1901952 h 2249424"/>
              <a:gd name="connsiteX42" fmla="*/ 3456432 w 4096512"/>
              <a:gd name="connsiteY42" fmla="*/ 1938528 h 2249424"/>
              <a:gd name="connsiteX43" fmla="*/ 3346704 w 4096512"/>
              <a:gd name="connsiteY43" fmla="*/ 1975104 h 2249424"/>
              <a:gd name="connsiteX44" fmla="*/ 3291840 w 4096512"/>
              <a:gd name="connsiteY44" fmla="*/ 1993392 h 2249424"/>
              <a:gd name="connsiteX45" fmla="*/ 3236976 w 4096512"/>
              <a:gd name="connsiteY45" fmla="*/ 2011680 h 2249424"/>
              <a:gd name="connsiteX46" fmla="*/ 3163824 w 4096512"/>
              <a:gd name="connsiteY46" fmla="*/ 2029968 h 2249424"/>
              <a:gd name="connsiteX47" fmla="*/ 3054096 w 4096512"/>
              <a:gd name="connsiteY47" fmla="*/ 2066544 h 2249424"/>
              <a:gd name="connsiteX48" fmla="*/ 2980944 w 4096512"/>
              <a:gd name="connsiteY48" fmla="*/ 2084832 h 2249424"/>
              <a:gd name="connsiteX49" fmla="*/ 2871216 w 4096512"/>
              <a:gd name="connsiteY49" fmla="*/ 2121408 h 2249424"/>
              <a:gd name="connsiteX50" fmla="*/ 2706624 w 4096512"/>
              <a:gd name="connsiteY50" fmla="*/ 2157984 h 2249424"/>
              <a:gd name="connsiteX51" fmla="*/ 2651760 w 4096512"/>
              <a:gd name="connsiteY51" fmla="*/ 2176272 h 2249424"/>
              <a:gd name="connsiteX52" fmla="*/ 2578608 w 4096512"/>
              <a:gd name="connsiteY52" fmla="*/ 2194560 h 2249424"/>
              <a:gd name="connsiteX53" fmla="*/ 2468880 w 4096512"/>
              <a:gd name="connsiteY53" fmla="*/ 2231136 h 2249424"/>
              <a:gd name="connsiteX54" fmla="*/ 2414016 w 4096512"/>
              <a:gd name="connsiteY54" fmla="*/ 2249424 h 2249424"/>
              <a:gd name="connsiteX55" fmla="*/ 2322576 w 4096512"/>
              <a:gd name="connsiteY55" fmla="*/ 2231136 h 2249424"/>
              <a:gd name="connsiteX56" fmla="*/ 2157984 w 4096512"/>
              <a:gd name="connsiteY56" fmla="*/ 2121408 h 2249424"/>
              <a:gd name="connsiteX57" fmla="*/ 2103120 w 4096512"/>
              <a:gd name="connsiteY57" fmla="*/ 2084832 h 2249424"/>
              <a:gd name="connsiteX58" fmla="*/ 1938528 w 4096512"/>
              <a:gd name="connsiteY58" fmla="*/ 2011680 h 2249424"/>
              <a:gd name="connsiteX59" fmla="*/ 1883664 w 4096512"/>
              <a:gd name="connsiteY59" fmla="*/ 1993392 h 2249424"/>
              <a:gd name="connsiteX60" fmla="*/ 1828800 w 4096512"/>
              <a:gd name="connsiteY60" fmla="*/ 1956816 h 2249424"/>
              <a:gd name="connsiteX61" fmla="*/ 1719072 w 4096512"/>
              <a:gd name="connsiteY61" fmla="*/ 1920240 h 2249424"/>
              <a:gd name="connsiteX62" fmla="*/ 1664208 w 4096512"/>
              <a:gd name="connsiteY62" fmla="*/ 1901952 h 2249424"/>
              <a:gd name="connsiteX63" fmla="*/ 1609344 w 4096512"/>
              <a:gd name="connsiteY63" fmla="*/ 1865376 h 2249424"/>
              <a:gd name="connsiteX64" fmla="*/ 1481328 w 4096512"/>
              <a:gd name="connsiteY64" fmla="*/ 1828800 h 2249424"/>
              <a:gd name="connsiteX65" fmla="*/ 1371600 w 4096512"/>
              <a:gd name="connsiteY65" fmla="*/ 1792224 h 2249424"/>
              <a:gd name="connsiteX66" fmla="*/ 1261872 w 4096512"/>
              <a:gd name="connsiteY66" fmla="*/ 1755648 h 2249424"/>
              <a:gd name="connsiteX67" fmla="*/ 1207008 w 4096512"/>
              <a:gd name="connsiteY67" fmla="*/ 1737360 h 2249424"/>
              <a:gd name="connsiteX68" fmla="*/ 1152144 w 4096512"/>
              <a:gd name="connsiteY68" fmla="*/ 1700784 h 2249424"/>
              <a:gd name="connsiteX69" fmla="*/ 1042416 w 4096512"/>
              <a:gd name="connsiteY69" fmla="*/ 1664208 h 2249424"/>
              <a:gd name="connsiteX70" fmla="*/ 987552 w 4096512"/>
              <a:gd name="connsiteY70" fmla="*/ 1627632 h 2249424"/>
              <a:gd name="connsiteX71" fmla="*/ 932688 w 4096512"/>
              <a:gd name="connsiteY71" fmla="*/ 1609344 h 2249424"/>
              <a:gd name="connsiteX72" fmla="*/ 822960 w 4096512"/>
              <a:gd name="connsiteY72" fmla="*/ 1536192 h 2249424"/>
              <a:gd name="connsiteX73" fmla="*/ 658368 w 4096512"/>
              <a:gd name="connsiteY73" fmla="*/ 1481328 h 2249424"/>
              <a:gd name="connsiteX74" fmla="*/ 603504 w 4096512"/>
              <a:gd name="connsiteY74" fmla="*/ 1463040 h 2249424"/>
              <a:gd name="connsiteX75" fmla="*/ 548640 w 4096512"/>
              <a:gd name="connsiteY75" fmla="*/ 1444752 h 2249424"/>
              <a:gd name="connsiteX76" fmla="*/ 438912 w 4096512"/>
              <a:gd name="connsiteY76" fmla="*/ 1426464 h 2249424"/>
              <a:gd name="connsiteX77" fmla="*/ 384048 w 4096512"/>
              <a:gd name="connsiteY77" fmla="*/ 1408176 h 2249424"/>
              <a:gd name="connsiteX78" fmla="*/ 292608 w 4096512"/>
              <a:gd name="connsiteY78" fmla="*/ 1389888 h 2249424"/>
              <a:gd name="connsiteX79" fmla="*/ 182880 w 4096512"/>
              <a:gd name="connsiteY79" fmla="*/ 1353312 h 2249424"/>
              <a:gd name="connsiteX80" fmla="*/ 109728 w 4096512"/>
              <a:gd name="connsiteY80" fmla="*/ 1335024 h 2249424"/>
              <a:gd name="connsiteX81" fmla="*/ 91440 w 4096512"/>
              <a:gd name="connsiteY81" fmla="*/ 1225296 h 2249424"/>
              <a:gd name="connsiteX82" fmla="*/ 36576 w 4096512"/>
              <a:gd name="connsiteY82" fmla="*/ 1024128 h 2249424"/>
              <a:gd name="connsiteX83" fmla="*/ 0 w 4096512"/>
              <a:gd name="connsiteY83" fmla="*/ 859536 h 2249424"/>
              <a:gd name="connsiteX84" fmla="*/ 36576 w 4096512"/>
              <a:gd name="connsiteY84" fmla="*/ 310896 h 2249424"/>
              <a:gd name="connsiteX85" fmla="*/ 54864 w 4096512"/>
              <a:gd name="connsiteY85" fmla="*/ 256032 h 2249424"/>
              <a:gd name="connsiteX86" fmla="*/ 91440 w 4096512"/>
              <a:gd name="connsiteY86" fmla="*/ 201168 h 2249424"/>
              <a:gd name="connsiteX87" fmla="*/ 182880 w 4096512"/>
              <a:gd name="connsiteY87" fmla="*/ 36576 h 2249424"/>
              <a:gd name="connsiteX88" fmla="*/ 201168 w 4096512"/>
              <a:gd name="connsiteY88" fmla="*/ 0 h 224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4096512" h="2249424">
                <a:moveTo>
                  <a:pt x="201168" y="0"/>
                </a:moveTo>
                <a:cubicBezTo>
                  <a:pt x="231648" y="18288"/>
                  <a:pt x="258233" y="45818"/>
                  <a:pt x="292608" y="54864"/>
                </a:cubicBezTo>
                <a:cubicBezTo>
                  <a:pt x="408432" y="85344"/>
                  <a:pt x="554736" y="85344"/>
                  <a:pt x="676656" y="109728"/>
                </a:cubicBezTo>
                <a:cubicBezTo>
                  <a:pt x="707136" y="115824"/>
                  <a:pt x="738108" y="119837"/>
                  <a:pt x="768096" y="128016"/>
                </a:cubicBezTo>
                <a:cubicBezTo>
                  <a:pt x="805292" y="138160"/>
                  <a:pt x="841248" y="152400"/>
                  <a:pt x="877824" y="164592"/>
                </a:cubicBezTo>
                <a:lnTo>
                  <a:pt x="987552" y="201168"/>
                </a:lnTo>
                <a:lnTo>
                  <a:pt x="1097280" y="237744"/>
                </a:lnTo>
                <a:cubicBezTo>
                  <a:pt x="1115568" y="243840"/>
                  <a:pt x="1133241" y="252251"/>
                  <a:pt x="1152144" y="256032"/>
                </a:cubicBezTo>
                <a:cubicBezTo>
                  <a:pt x="1339413" y="293486"/>
                  <a:pt x="1212561" y="272381"/>
                  <a:pt x="1536192" y="292608"/>
                </a:cubicBezTo>
                <a:cubicBezTo>
                  <a:pt x="1610341" y="304966"/>
                  <a:pt x="1650869" y="308723"/>
                  <a:pt x="1719072" y="329184"/>
                </a:cubicBezTo>
                <a:cubicBezTo>
                  <a:pt x="1756001" y="340263"/>
                  <a:pt x="1796721" y="344374"/>
                  <a:pt x="1828800" y="365760"/>
                </a:cubicBezTo>
                <a:cubicBezTo>
                  <a:pt x="1878287" y="398752"/>
                  <a:pt x="1898809" y="415709"/>
                  <a:pt x="1956816" y="438912"/>
                </a:cubicBezTo>
                <a:cubicBezTo>
                  <a:pt x="1992613" y="453231"/>
                  <a:pt x="2032060" y="458246"/>
                  <a:pt x="2066544" y="475488"/>
                </a:cubicBezTo>
                <a:cubicBezTo>
                  <a:pt x="2174180" y="529306"/>
                  <a:pt x="2113833" y="503443"/>
                  <a:pt x="2249424" y="548640"/>
                </a:cubicBezTo>
                <a:lnTo>
                  <a:pt x="2304288" y="566928"/>
                </a:lnTo>
                <a:cubicBezTo>
                  <a:pt x="2322576" y="573024"/>
                  <a:pt x="2343112" y="574523"/>
                  <a:pt x="2359152" y="585216"/>
                </a:cubicBezTo>
                <a:cubicBezTo>
                  <a:pt x="2516385" y="690038"/>
                  <a:pt x="2317449" y="564364"/>
                  <a:pt x="2468880" y="640080"/>
                </a:cubicBezTo>
                <a:cubicBezTo>
                  <a:pt x="2488539" y="649910"/>
                  <a:pt x="2504085" y="666826"/>
                  <a:pt x="2523744" y="676656"/>
                </a:cubicBezTo>
                <a:cubicBezTo>
                  <a:pt x="2540986" y="685277"/>
                  <a:pt x="2561366" y="686323"/>
                  <a:pt x="2578608" y="694944"/>
                </a:cubicBezTo>
                <a:cubicBezTo>
                  <a:pt x="2598267" y="704774"/>
                  <a:pt x="2613813" y="721690"/>
                  <a:pt x="2633472" y="731520"/>
                </a:cubicBezTo>
                <a:cubicBezTo>
                  <a:pt x="2650714" y="740141"/>
                  <a:pt x="2671485" y="740446"/>
                  <a:pt x="2688336" y="749808"/>
                </a:cubicBezTo>
                <a:cubicBezTo>
                  <a:pt x="2726763" y="771156"/>
                  <a:pt x="2756361" y="809059"/>
                  <a:pt x="2798064" y="822960"/>
                </a:cubicBezTo>
                <a:cubicBezTo>
                  <a:pt x="2816352" y="829056"/>
                  <a:pt x="2836077" y="831886"/>
                  <a:pt x="2852928" y="841248"/>
                </a:cubicBezTo>
                <a:lnTo>
                  <a:pt x="3017520" y="950976"/>
                </a:lnTo>
                <a:cubicBezTo>
                  <a:pt x="3035808" y="963168"/>
                  <a:pt x="3051532" y="980601"/>
                  <a:pt x="3072384" y="987552"/>
                </a:cubicBezTo>
                <a:cubicBezTo>
                  <a:pt x="3133936" y="1008069"/>
                  <a:pt x="3137124" y="1006258"/>
                  <a:pt x="3200400" y="1042416"/>
                </a:cubicBezTo>
                <a:cubicBezTo>
                  <a:pt x="3219483" y="1053321"/>
                  <a:pt x="3237379" y="1066217"/>
                  <a:pt x="3255264" y="1078992"/>
                </a:cubicBezTo>
                <a:cubicBezTo>
                  <a:pt x="3280067" y="1096708"/>
                  <a:pt x="3301952" y="1118734"/>
                  <a:pt x="3328416" y="1133856"/>
                </a:cubicBezTo>
                <a:cubicBezTo>
                  <a:pt x="3345153" y="1143420"/>
                  <a:pt x="3366038" y="1143523"/>
                  <a:pt x="3383280" y="1152144"/>
                </a:cubicBezTo>
                <a:cubicBezTo>
                  <a:pt x="3525087" y="1223048"/>
                  <a:pt x="3355106" y="1161041"/>
                  <a:pt x="3493008" y="1207008"/>
                </a:cubicBezTo>
                <a:cubicBezTo>
                  <a:pt x="3533454" y="1247454"/>
                  <a:pt x="3551814" y="1272987"/>
                  <a:pt x="3602736" y="1298448"/>
                </a:cubicBezTo>
                <a:cubicBezTo>
                  <a:pt x="3619978" y="1307069"/>
                  <a:pt x="3639312" y="1310640"/>
                  <a:pt x="3657600" y="1316736"/>
                </a:cubicBezTo>
                <a:cubicBezTo>
                  <a:pt x="3779358" y="1438494"/>
                  <a:pt x="3648228" y="1323721"/>
                  <a:pt x="3767328" y="1389888"/>
                </a:cubicBezTo>
                <a:cubicBezTo>
                  <a:pt x="3805755" y="1411236"/>
                  <a:pt x="3835353" y="1449139"/>
                  <a:pt x="3877056" y="1463040"/>
                </a:cubicBezTo>
                <a:cubicBezTo>
                  <a:pt x="3895344" y="1469136"/>
                  <a:pt x="3915069" y="1471966"/>
                  <a:pt x="3931920" y="1481328"/>
                </a:cubicBezTo>
                <a:cubicBezTo>
                  <a:pt x="3970347" y="1502676"/>
                  <a:pt x="4005072" y="1530096"/>
                  <a:pt x="4041648" y="1554480"/>
                </a:cubicBezTo>
                <a:lnTo>
                  <a:pt x="4096512" y="1591056"/>
                </a:lnTo>
                <a:cubicBezTo>
                  <a:pt x="4090416" y="1615440"/>
                  <a:pt x="4094775" y="1645292"/>
                  <a:pt x="4078224" y="1664208"/>
                </a:cubicBezTo>
                <a:cubicBezTo>
                  <a:pt x="3988527" y="1766719"/>
                  <a:pt x="3994381" y="1715273"/>
                  <a:pt x="3913632" y="1755648"/>
                </a:cubicBezTo>
                <a:cubicBezTo>
                  <a:pt x="3793540" y="1815694"/>
                  <a:pt x="3937765" y="1781619"/>
                  <a:pt x="3749040" y="1828800"/>
                </a:cubicBezTo>
                <a:cubicBezTo>
                  <a:pt x="3638485" y="1856439"/>
                  <a:pt x="3699733" y="1839140"/>
                  <a:pt x="3566160" y="1883664"/>
                </a:cubicBezTo>
                <a:cubicBezTo>
                  <a:pt x="3547872" y="1889760"/>
                  <a:pt x="3527336" y="1891259"/>
                  <a:pt x="3511296" y="1901952"/>
                </a:cubicBezTo>
                <a:cubicBezTo>
                  <a:pt x="3493008" y="1914144"/>
                  <a:pt x="3476517" y="1929601"/>
                  <a:pt x="3456432" y="1938528"/>
                </a:cubicBezTo>
                <a:cubicBezTo>
                  <a:pt x="3421200" y="1954186"/>
                  <a:pt x="3383280" y="1962912"/>
                  <a:pt x="3346704" y="1975104"/>
                </a:cubicBezTo>
                <a:lnTo>
                  <a:pt x="3291840" y="1993392"/>
                </a:lnTo>
                <a:cubicBezTo>
                  <a:pt x="3273552" y="1999488"/>
                  <a:pt x="3255678" y="2007005"/>
                  <a:pt x="3236976" y="2011680"/>
                </a:cubicBezTo>
                <a:cubicBezTo>
                  <a:pt x="3212592" y="2017776"/>
                  <a:pt x="3187898" y="2022746"/>
                  <a:pt x="3163824" y="2029968"/>
                </a:cubicBezTo>
                <a:cubicBezTo>
                  <a:pt x="3126895" y="2041047"/>
                  <a:pt x="3091499" y="2057193"/>
                  <a:pt x="3054096" y="2066544"/>
                </a:cubicBezTo>
                <a:cubicBezTo>
                  <a:pt x="3029712" y="2072640"/>
                  <a:pt x="3005018" y="2077610"/>
                  <a:pt x="2980944" y="2084832"/>
                </a:cubicBezTo>
                <a:cubicBezTo>
                  <a:pt x="2944015" y="2095911"/>
                  <a:pt x="2909022" y="2113847"/>
                  <a:pt x="2871216" y="2121408"/>
                </a:cubicBezTo>
                <a:cubicBezTo>
                  <a:pt x="2808363" y="2133979"/>
                  <a:pt x="2766887" y="2140766"/>
                  <a:pt x="2706624" y="2157984"/>
                </a:cubicBezTo>
                <a:cubicBezTo>
                  <a:pt x="2688088" y="2163280"/>
                  <a:pt x="2670296" y="2170976"/>
                  <a:pt x="2651760" y="2176272"/>
                </a:cubicBezTo>
                <a:cubicBezTo>
                  <a:pt x="2627593" y="2183177"/>
                  <a:pt x="2602682" y="2187338"/>
                  <a:pt x="2578608" y="2194560"/>
                </a:cubicBezTo>
                <a:cubicBezTo>
                  <a:pt x="2541679" y="2205639"/>
                  <a:pt x="2505456" y="2218944"/>
                  <a:pt x="2468880" y="2231136"/>
                </a:cubicBezTo>
                <a:lnTo>
                  <a:pt x="2414016" y="2249424"/>
                </a:lnTo>
                <a:cubicBezTo>
                  <a:pt x="2383536" y="2243328"/>
                  <a:pt x="2350873" y="2243998"/>
                  <a:pt x="2322576" y="2231136"/>
                </a:cubicBezTo>
                <a:lnTo>
                  <a:pt x="2157984" y="2121408"/>
                </a:lnTo>
                <a:cubicBezTo>
                  <a:pt x="2139696" y="2109216"/>
                  <a:pt x="2123972" y="2091783"/>
                  <a:pt x="2103120" y="2084832"/>
                </a:cubicBezTo>
                <a:cubicBezTo>
                  <a:pt x="1820032" y="1990469"/>
                  <a:pt x="2112415" y="2098623"/>
                  <a:pt x="1938528" y="2011680"/>
                </a:cubicBezTo>
                <a:cubicBezTo>
                  <a:pt x="1921286" y="2003059"/>
                  <a:pt x="1900906" y="2002013"/>
                  <a:pt x="1883664" y="1993392"/>
                </a:cubicBezTo>
                <a:cubicBezTo>
                  <a:pt x="1864005" y="1983562"/>
                  <a:pt x="1848885" y="1965743"/>
                  <a:pt x="1828800" y="1956816"/>
                </a:cubicBezTo>
                <a:cubicBezTo>
                  <a:pt x="1793568" y="1941158"/>
                  <a:pt x="1755648" y="1932432"/>
                  <a:pt x="1719072" y="1920240"/>
                </a:cubicBezTo>
                <a:cubicBezTo>
                  <a:pt x="1700784" y="1914144"/>
                  <a:pt x="1680248" y="1912645"/>
                  <a:pt x="1664208" y="1901952"/>
                </a:cubicBezTo>
                <a:cubicBezTo>
                  <a:pt x="1645920" y="1889760"/>
                  <a:pt x="1629003" y="1875206"/>
                  <a:pt x="1609344" y="1865376"/>
                </a:cubicBezTo>
                <a:cubicBezTo>
                  <a:pt x="1578614" y="1850011"/>
                  <a:pt x="1510626" y="1837589"/>
                  <a:pt x="1481328" y="1828800"/>
                </a:cubicBezTo>
                <a:cubicBezTo>
                  <a:pt x="1444399" y="1817721"/>
                  <a:pt x="1408176" y="1804416"/>
                  <a:pt x="1371600" y="1792224"/>
                </a:cubicBezTo>
                <a:lnTo>
                  <a:pt x="1261872" y="1755648"/>
                </a:lnTo>
                <a:cubicBezTo>
                  <a:pt x="1243584" y="1749552"/>
                  <a:pt x="1223048" y="1748053"/>
                  <a:pt x="1207008" y="1737360"/>
                </a:cubicBezTo>
                <a:cubicBezTo>
                  <a:pt x="1188720" y="1725168"/>
                  <a:pt x="1172229" y="1709711"/>
                  <a:pt x="1152144" y="1700784"/>
                </a:cubicBezTo>
                <a:cubicBezTo>
                  <a:pt x="1116912" y="1685126"/>
                  <a:pt x="1074495" y="1685594"/>
                  <a:pt x="1042416" y="1664208"/>
                </a:cubicBezTo>
                <a:cubicBezTo>
                  <a:pt x="1024128" y="1652016"/>
                  <a:pt x="1007211" y="1637462"/>
                  <a:pt x="987552" y="1627632"/>
                </a:cubicBezTo>
                <a:cubicBezTo>
                  <a:pt x="970310" y="1619011"/>
                  <a:pt x="949539" y="1618706"/>
                  <a:pt x="932688" y="1609344"/>
                </a:cubicBezTo>
                <a:cubicBezTo>
                  <a:pt x="894261" y="1587996"/>
                  <a:pt x="864663" y="1550093"/>
                  <a:pt x="822960" y="1536192"/>
                </a:cubicBezTo>
                <a:lnTo>
                  <a:pt x="658368" y="1481328"/>
                </a:lnTo>
                <a:lnTo>
                  <a:pt x="603504" y="1463040"/>
                </a:lnTo>
                <a:cubicBezTo>
                  <a:pt x="585216" y="1456944"/>
                  <a:pt x="567655" y="1447921"/>
                  <a:pt x="548640" y="1444752"/>
                </a:cubicBezTo>
                <a:cubicBezTo>
                  <a:pt x="512064" y="1438656"/>
                  <a:pt x="475110" y="1434508"/>
                  <a:pt x="438912" y="1426464"/>
                </a:cubicBezTo>
                <a:cubicBezTo>
                  <a:pt x="420094" y="1422282"/>
                  <a:pt x="402750" y="1412851"/>
                  <a:pt x="384048" y="1408176"/>
                </a:cubicBezTo>
                <a:cubicBezTo>
                  <a:pt x="353892" y="1400637"/>
                  <a:pt x="322596" y="1398067"/>
                  <a:pt x="292608" y="1389888"/>
                </a:cubicBezTo>
                <a:cubicBezTo>
                  <a:pt x="255412" y="1379744"/>
                  <a:pt x="220283" y="1362663"/>
                  <a:pt x="182880" y="1353312"/>
                </a:cubicBezTo>
                <a:lnTo>
                  <a:pt x="109728" y="1335024"/>
                </a:lnTo>
                <a:cubicBezTo>
                  <a:pt x="103632" y="1298448"/>
                  <a:pt x="99209" y="1261553"/>
                  <a:pt x="91440" y="1225296"/>
                </a:cubicBezTo>
                <a:cubicBezTo>
                  <a:pt x="35557" y="964509"/>
                  <a:pt x="76371" y="1163412"/>
                  <a:pt x="36576" y="1024128"/>
                </a:cubicBezTo>
                <a:cubicBezTo>
                  <a:pt x="19358" y="963865"/>
                  <a:pt x="12571" y="922389"/>
                  <a:pt x="0" y="859536"/>
                </a:cubicBezTo>
                <a:cubicBezTo>
                  <a:pt x="11295" y="565876"/>
                  <a:pt x="-18920" y="505132"/>
                  <a:pt x="36576" y="310896"/>
                </a:cubicBezTo>
                <a:cubicBezTo>
                  <a:pt x="41872" y="292360"/>
                  <a:pt x="46243" y="273274"/>
                  <a:pt x="54864" y="256032"/>
                </a:cubicBezTo>
                <a:cubicBezTo>
                  <a:pt x="64694" y="236373"/>
                  <a:pt x="81610" y="220827"/>
                  <a:pt x="91440" y="201168"/>
                </a:cubicBezTo>
                <a:cubicBezTo>
                  <a:pt x="112147" y="159754"/>
                  <a:pt x="125218" y="36576"/>
                  <a:pt x="182880" y="36576"/>
                </a:cubicBezTo>
                <a:lnTo>
                  <a:pt x="201168" y="0"/>
                </a:lnTo>
                <a:close/>
              </a:path>
            </a:pathLst>
          </a:custGeom>
          <a:solidFill>
            <a:schemeClr val="tx2">
              <a:alpha val="2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GB" sz="1800" dirty="0"/>
          </a:p>
        </p:txBody>
      </p:sp>
      <p:sp>
        <p:nvSpPr>
          <p:cNvPr id="7" name="Freeform 7">
            <a:extLst>
              <a:ext uri="{FF2B5EF4-FFF2-40B4-BE49-F238E27FC236}">
                <a16:creationId xmlns:a16="http://schemas.microsoft.com/office/drawing/2014/main" id="{FC1C4E8B-C89D-4ABF-B891-EB46220D7E48}"/>
              </a:ext>
            </a:extLst>
          </p:cNvPr>
          <p:cNvSpPr/>
          <p:nvPr/>
        </p:nvSpPr>
        <p:spPr>
          <a:xfrm>
            <a:off x="1325770" y="2990732"/>
            <a:ext cx="1919288" cy="1655763"/>
          </a:xfrm>
          <a:custGeom>
            <a:avLst/>
            <a:gdLst>
              <a:gd name="connsiteX0" fmla="*/ 329184 w 1920240"/>
              <a:gd name="connsiteY0" fmla="*/ 1645920 h 1655361"/>
              <a:gd name="connsiteX1" fmla="*/ 713232 w 1920240"/>
              <a:gd name="connsiteY1" fmla="*/ 1408176 h 1655361"/>
              <a:gd name="connsiteX2" fmla="*/ 804672 w 1920240"/>
              <a:gd name="connsiteY2" fmla="*/ 1371600 h 1655361"/>
              <a:gd name="connsiteX3" fmla="*/ 969264 w 1920240"/>
              <a:gd name="connsiteY3" fmla="*/ 1280160 h 1655361"/>
              <a:gd name="connsiteX4" fmla="*/ 1060704 w 1920240"/>
              <a:gd name="connsiteY4" fmla="*/ 1170432 h 1655361"/>
              <a:gd name="connsiteX5" fmla="*/ 1115568 w 1920240"/>
              <a:gd name="connsiteY5" fmla="*/ 1133856 h 1655361"/>
              <a:gd name="connsiteX6" fmla="*/ 1170432 w 1920240"/>
              <a:gd name="connsiteY6" fmla="*/ 1078992 h 1655361"/>
              <a:gd name="connsiteX7" fmla="*/ 1225296 w 1920240"/>
              <a:gd name="connsiteY7" fmla="*/ 1060704 h 1655361"/>
              <a:gd name="connsiteX8" fmla="*/ 1335024 w 1920240"/>
              <a:gd name="connsiteY8" fmla="*/ 987552 h 1655361"/>
              <a:gd name="connsiteX9" fmla="*/ 1389888 w 1920240"/>
              <a:gd name="connsiteY9" fmla="*/ 969264 h 1655361"/>
              <a:gd name="connsiteX10" fmla="*/ 1554480 w 1920240"/>
              <a:gd name="connsiteY10" fmla="*/ 859536 h 1655361"/>
              <a:gd name="connsiteX11" fmla="*/ 1609344 w 1920240"/>
              <a:gd name="connsiteY11" fmla="*/ 822960 h 1655361"/>
              <a:gd name="connsiteX12" fmla="*/ 1645920 w 1920240"/>
              <a:gd name="connsiteY12" fmla="*/ 768096 h 1655361"/>
              <a:gd name="connsiteX13" fmla="*/ 1700784 w 1920240"/>
              <a:gd name="connsiteY13" fmla="*/ 749808 h 1655361"/>
              <a:gd name="connsiteX14" fmla="*/ 1810512 w 1920240"/>
              <a:gd name="connsiteY14" fmla="*/ 676656 h 1655361"/>
              <a:gd name="connsiteX15" fmla="*/ 1920240 w 1920240"/>
              <a:gd name="connsiteY15" fmla="*/ 585216 h 1655361"/>
              <a:gd name="connsiteX16" fmla="*/ 1810512 w 1920240"/>
              <a:gd name="connsiteY16" fmla="*/ 530352 h 1655361"/>
              <a:gd name="connsiteX17" fmla="*/ 1755648 w 1920240"/>
              <a:gd name="connsiteY17" fmla="*/ 475488 h 1655361"/>
              <a:gd name="connsiteX18" fmla="*/ 1645920 w 1920240"/>
              <a:gd name="connsiteY18" fmla="*/ 438912 h 1655361"/>
              <a:gd name="connsiteX19" fmla="*/ 1426464 w 1920240"/>
              <a:gd name="connsiteY19" fmla="*/ 292608 h 1655361"/>
              <a:gd name="connsiteX20" fmla="*/ 1371600 w 1920240"/>
              <a:gd name="connsiteY20" fmla="*/ 256032 h 1655361"/>
              <a:gd name="connsiteX21" fmla="*/ 1261872 w 1920240"/>
              <a:gd name="connsiteY21" fmla="*/ 219456 h 1655361"/>
              <a:gd name="connsiteX22" fmla="*/ 1207008 w 1920240"/>
              <a:gd name="connsiteY22" fmla="*/ 201168 h 1655361"/>
              <a:gd name="connsiteX23" fmla="*/ 1152144 w 1920240"/>
              <a:gd name="connsiteY23" fmla="*/ 164592 h 1655361"/>
              <a:gd name="connsiteX24" fmla="*/ 1097280 w 1920240"/>
              <a:gd name="connsiteY24" fmla="*/ 146304 h 1655361"/>
              <a:gd name="connsiteX25" fmla="*/ 1042416 w 1920240"/>
              <a:gd name="connsiteY25" fmla="*/ 109728 h 1655361"/>
              <a:gd name="connsiteX26" fmla="*/ 987552 w 1920240"/>
              <a:gd name="connsiteY26" fmla="*/ 91440 h 1655361"/>
              <a:gd name="connsiteX27" fmla="*/ 932688 w 1920240"/>
              <a:gd name="connsiteY27" fmla="*/ 54864 h 1655361"/>
              <a:gd name="connsiteX28" fmla="*/ 822960 w 1920240"/>
              <a:gd name="connsiteY28" fmla="*/ 18288 h 1655361"/>
              <a:gd name="connsiteX29" fmla="*/ 768096 w 1920240"/>
              <a:gd name="connsiteY29" fmla="*/ 0 h 1655361"/>
              <a:gd name="connsiteX30" fmla="*/ 676656 w 1920240"/>
              <a:gd name="connsiteY30" fmla="*/ 18288 h 1655361"/>
              <a:gd name="connsiteX31" fmla="*/ 621792 w 1920240"/>
              <a:gd name="connsiteY31" fmla="*/ 0 h 1655361"/>
              <a:gd name="connsiteX32" fmla="*/ 512064 w 1920240"/>
              <a:gd name="connsiteY32" fmla="*/ 18288 h 1655361"/>
              <a:gd name="connsiteX33" fmla="*/ 402336 w 1920240"/>
              <a:gd name="connsiteY33" fmla="*/ 91440 h 1655361"/>
              <a:gd name="connsiteX34" fmla="*/ 347472 w 1920240"/>
              <a:gd name="connsiteY34" fmla="*/ 128016 h 1655361"/>
              <a:gd name="connsiteX35" fmla="*/ 201168 w 1920240"/>
              <a:gd name="connsiteY35" fmla="*/ 219456 h 1655361"/>
              <a:gd name="connsiteX36" fmla="*/ 146304 w 1920240"/>
              <a:gd name="connsiteY36" fmla="*/ 274320 h 1655361"/>
              <a:gd name="connsiteX37" fmla="*/ 128016 w 1920240"/>
              <a:gd name="connsiteY37" fmla="*/ 347472 h 1655361"/>
              <a:gd name="connsiteX38" fmla="*/ 91440 w 1920240"/>
              <a:gd name="connsiteY38" fmla="*/ 402336 h 1655361"/>
              <a:gd name="connsiteX39" fmla="*/ 73152 w 1920240"/>
              <a:gd name="connsiteY39" fmla="*/ 603504 h 1655361"/>
              <a:gd name="connsiteX40" fmla="*/ 54864 w 1920240"/>
              <a:gd name="connsiteY40" fmla="*/ 768096 h 1655361"/>
              <a:gd name="connsiteX41" fmla="*/ 18288 w 1920240"/>
              <a:gd name="connsiteY41" fmla="*/ 932688 h 1655361"/>
              <a:gd name="connsiteX42" fmla="*/ 0 w 1920240"/>
              <a:gd name="connsiteY42" fmla="*/ 987552 h 1655361"/>
              <a:gd name="connsiteX43" fmla="*/ 18288 w 1920240"/>
              <a:gd name="connsiteY43" fmla="*/ 1207008 h 1655361"/>
              <a:gd name="connsiteX44" fmla="*/ 54864 w 1920240"/>
              <a:gd name="connsiteY44" fmla="*/ 1335024 h 1655361"/>
              <a:gd name="connsiteX45" fmla="*/ 73152 w 1920240"/>
              <a:gd name="connsiteY45" fmla="*/ 1408176 h 1655361"/>
              <a:gd name="connsiteX46" fmla="*/ 109728 w 1920240"/>
              <a:gd name="connsiteY46" fmla="*/ 1517904 h 1655361"/>
              <a:gd name="connsiteX47" fmla="*/ 128016 w 1920240"/>
              <a:gd name="connsiteY47" fmla="*/ 1572768 h 1655361"/>
              <a:gd name="connsiteX48" fmla="*/ 182880 w 1920240"/>
              <a:gd name="connsiteY48" fmla="*/ 1609344 h 1655361"/>
              <a:gd name="connsiteX49" fmla="*/ 310896 w 1920240"/>
              <a:gd name="connsiteY49" fmla="*/ 1609344 h 1655361"/>
              <a:gd name="connsiteX50" fmla="*/ 329184 w 1920240"/>
              <a:gd name="connsiteY50" fmla="*/ 1645920 h 165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920240" h="1655361">
                <a:moveTo>
                  <a:pt x="329184" y="1645920"/>
                </a:moveTo>
                <a:cubicBezTo>
                  <a:pt x="396240" y="1612392"/>
                  <a:pt x="573440" y="1464093"/>
                  <a:pt x="713232" y="1408176"/>
                </a:cubicBezTo>
                <a:cubicBezTo>
                  <a:pt x="743712" y="1395984"/>
                  <a:pt x="775852" y="1387320"/>
                  <a:pt x="804672" y="1371600"/>
                </a:cubicBezTo>
                <a:cubicBezTo>
                  <a:pt x="1002307" y="1263799"/>
                  <a:pt x="841181" y="1322854"/>
                  <a:pt x="969264" y="1280160"/>
                </a:cubicBezTo>
                <a:cubicBezTo>
                  <a:pt x="1005228" y="1226214"/>
                  <a:pt x="1007900" y="1214436"/>
                  <a:pt x="1060704" y="1170432"/>
                </a:cubicBezTo>
                <a:cubicBezTo>
                  <a:pt x="1077589" y="1156361"/>
                  <a:pt x="1098683" y="1147927"/>
                  <a:pt x="1115568" y="1133856"/>
                </a:cubicBezTo>
                <a:cubicBezTo>
                  <a:pt x="1135437" y="1117299"/>
                  <a:pt x="1148913" y="1093338"/>
                  <a:pt x="1170432" y="1078992"/>
                </a:cubicBezTo>
                <a:cubicBezTo>
                  <a:pt x="1186472" y="1068299"/>
                  <a:pt x="1208445" y="1070066"/>
                  <a:pt x="1225296" y="1060704"/>
                </a:cubicBezTo>
                <a:cubicBezTo>
                  <a:pt x="1263723" y="1039356"/>
                  <a:pt x="1293321" y="1001453"/>
                  <a:pt x="1335024" y="987552"/>
                </a:cubicBezTo>
                <a:cubicBezTo>
                  <a:pt x="1353312" y="981456"/>
                  <a:pt x="1373037" y="978626"/>
                  <a:pt x="1389888" y="969264"/>
                </a:cubicBezTo>
                <a:lnTo>
                  <a:pt x="1554480" y="859536"/>
                </a:lnTo>
                <a:lnTo>
                  <a:pt x="1609344" y="822960"/>
                </a:lnTo>
                <a:cubicBezTo>
                  <a:pt x="1621536" y="804672"/>
                  <a:pt x="1628757" y="781826"/>
                  <a:pt x="1645920" y="768096"/>
                </a:cubicBezTo>
                <a:cubicBezTo>
                  <a:pt x="1660973" y="756054"/>
                  <a:pt x="1683933" y="759170"/>
                  <a:pt x="1700784" y="749808"/>
                </a:cubicBezTo>
                <a:cubicBezTo>
                  <a:pt x="1739211" y="728460"/>
                  <a:pt x="1779428" y="707740"/>
                  <a:pt x="1810512" y="676656"/>
                </a:cubicBezTo>
                <a:cubicBezTo>
                  <a:pt x="1880918" y="606250"/>
                  <a:pt x="1843857" y="636138"/>
                  <a:pt x="1920240" y="585216"/>
                </a:cubicBezTo>
                <a:cubicBezTo>
                  <a:pt x="1865253" y="566887"/>
                  <a:pt x="1857781" y="569743"/>
                  <a:pt x="1810512" y="530352"/>
                </a:cubicBezTo>
                <a:cubicBezTo>
                  <a:pt x="1790643" y="513795"/>
                  <a:pt x="1778256" y="488048"/>
                  <a:pt x="1755648" y="475488"/>
                </a:cubicBezTo>
                <a:cubicBezTo>
                  <a:pt x="1721945" y="456764"/>
                  <a:pt x="1677999" y="460298"/>
                  <a:pt x="1645920" y="438912"/>
                </a:cubicBezTo>
                <a:lnTo>
                  <a:pt x="1426464" y="292608"/>
                </a:lnTo>
                <a:cubicBezTo>
                  <a:pt x="1408176" y="280416"/>
                  <a:pt x="1392452" y="262983"/>
                  <a:pt x="1371600" y="256032"/>
                </a:cubicBezTo>
                <a:lnTo>
                  <a:pt x="1261872" y="219456"/>
                </a:lnTo>
                <a:cubicBezTo>
                  <a:pt x="1243584" y="213360"/>
                  <a:pt x="1223048" y="211861"/>
                  <a:pt x="1207008" y="201168"/>
                </a:cubicBezTo>
                <a:cubicBezTo>
                  <a:pt x="1188720" y="188976"/>
                  <a:pt x="1171803" y="174422"/>
                  <a:pt x="1152144" y="164592"/>
                </a:cubicBezTo>
                <a:cubicBezTo>
                  <a:pt x="1134902" y="155971"/>
                  <a:pt x="1114522" y="154925"/>
                  <a:pt x="1097280" y="146304"/>
                </a:cubicBezTo>
                <a:cubicBezTo>
                  <a:pt x="1077621" y="136474"/>
                  <a:pt x="1062075" y="119558"/>
                  <a:pt x="1042416" y="109728"/>
                </a:cubicBezTo>
                <a:cubicBezTo>
                  <a:pt x="1025174" y="101107"/>
                  <a:pt x="1004794" y="100061"/>
                  <a:pt x="987552" y="91440"/>
                </a:cubicBezTo>
                <a:cubicBezTo>
                  <a:pt x="967893" y="81610"/>
                  <a:pt x="952773" y="63791"/>
                  <a:pt x="932688" y="54864"/>
                </a:cubicBezTo>
                <a:cubicBezTo>
                  <a:pt x="897456" y="39206"/>
                  <a:pt x="859536" y="30480"/>
                  <a:pt x="822960" y="18288"/>
                </a:cubicBezTo>
                <a:lnTo>
                  <a:pt x="768096" y="0"/>
                </a:lnTo>
                <a:cubicBezTo>
                  <a:pt x="737616" y="6096"/>
                  <a:pt x="707740" y="18288"/>
                  <a:pt x="676656" y="18288"/>
                </a:cubicBezTo>
                <a:cubicBezTo>
                  <a:pt x="657379" y="18288"/>
                  <a:pt x="641069" y="0"/>
                  <a:pt x="621792" y="0"/>
                </a:cubicBezTo>
                <a:cubicBezTo>
                  <a:pt x="584711" y="0"/>
                  <a:pt x="548640" y="12192"/>
                  <a:pt x="512064" y="18288"/>
                </a:cubicBezTo>
                <a:lnTo>
                  <a:pt x="402336" y="91440"/>
                </a:lnTo>
                <a:cubicBezTo>
                  <a:pt x="384048" y="103632"/>
                  <a:pt x="366111" y="116367"/>
                  <a:pt x="347472" y="128016"/>
                </a:cubicBezTo>
                <a:cubicBezTo>
                  <a:pt x="333196" y="136939"/>
                  <a:pt x="226239" y="198563"/>
                  <a:pt x="201168" y="219456"/>
                </a:cubicBezTo>
                <a:cubicBezTo>
                  <a:pt x="181299" y="236013"/>
                  <a:pt x="164592" y="256032"/>
                  <a:pt x="146304" y="274320"/>
                </a:cubicBezTo>
                <a:cubicBezTo>
                  <a:pt x="140208" y="298704"/>
                  <a:pt x="137917" y="324370"/>
                  <a:pt x="128016" y="347472"/>
                </a:cubicBezTo>
                <a:cubicBezTo>
                  <a:pt x="119358" y="367674"/>
                  <a:pt x="96045" y="380844"/>
                  <a:pt x="91440" y="402336"/>
                </a:cubicBezTo>
                <a:cubicBezTo>
                  <a:pt x="77332" y="468174"/>
                  <a:pt x="79852" y="536506"/>
                  <a:pt x="73152" y="603504"/>
                </a:cubicBezTo>
                <a:cubicBezTo>
                  <a:pt x="67659" y="658432"/>
                  <a:pt x="62671" y="713449"/>
                  <a:pt x="54864" y="768096"/>
                </a:cubicBezTo>
                <a:cubicBezTo>
                  <a:pt x="49477" y="805808"/>
                  <a:pt x="29698" y="892755"/>
                  <a:pt x="18288" y="932688"/>
                </a:cubicBezTo>
                <a:cubicBezTo>
                  <a:pt x="12992" y="951224"/>
                  <a:pt x="6096" y="969264"/>
                  <a:pt x="0" y="987552"/>
                </a:cubicBezTo>
                <a:cubicBezTo>
                  <a:pt x="6096" y="1060704"/>
                  <a:pt x="9183" y="1134169"/>
                  <a:pt x="18288" y="1207008"/>
                </a:cubicBezTo>
                <a:cubicBezTo>
                  <a:pt x="24640" y="1257827"/>
                  <a:pt x="41368" y="1287788"/>
                  <a:pt x="54864" y="1335024"/>
                </a:cubicBezTo>
                <a:cubicBezTo>
                  <a:pt x="61769" y="1359191"/>
                  <a:pt x="65930" y="1384102"/>
                  <a:pt x="73152" y="1408176"/>
                </a:cubicBezTo>
                <a:cubicBezTo>
                  <a:pt x="84231" y="1445105"/>
                  <a:pt x="97536" y="1481328"/>
                  <a:pt x="109728" y="1517904"/>
                </a:cubicBezTo>
                <a:cubicBezTo>
                  <a:pt x="115824" y="1536192"/>
                  <a:pt x="111976" y="1562075"/>
                  <a:pt x="128016" y="1572768"/>
                </a:cubicBezTo>
                <a:lnTo>
                  <a:pt x="182880" y="1609344"/>
                </a:lnTo>
                <a:cubicBezTo>
                  <a:pt x="251928" y="1592082"/>
                  <a:pt x="249678" y="1578735"/>
                  <a:pt x="310896" y="1609344"/>
                </a:cubicBezTo>
                <a:cubicBezTo>
                  <a:pt x="318607" y="1613199"/>
                  <a:pt x="262128" y="1679448"/>
                  <a:pt x="329184" y="1645920"/>
                </a:cubicBezTo>
                <a:close/>
              </a:path>
            </a:pathLst>
          </a:custGeom>
          <a:solidFill>
            <a:schemeClr val="accent2">
              <a:alpha val="2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GB" sz="1800" dirty="0"/>
          </a:p>
        </p:txBody>
      </p:sp>
      <p:sp>
        <p:nvSpPr>
          <p:cNvPr id="8" name="Freeform 8">
            <a:extLst>
              <a:ext uri="{FF2B5EF4-FFF2-40B4-BE49-F238E27FC236}">
                <a16:creationId xmlns:a16="http://schemas.microsoft.com/office/drawing/2014/main" id="{D1688A45-3A63-4B9A-A42A-09AC0AF75CBA}"/>
              </a:ext>
            </a:extLst>
          </p:cNvPr>
          <p:cNvSpPr/>
          <p:nvPr/>
        </p:nvSpPr>
        <p:spPr>
          <a:xfrm>
            <a:off x="5294520" y="2916120"/>
            <a:ext cx="5762625" cy="2239962"/>
          </a:xfrm>
          <a:custGeom>
            <a:avLst/>
            <a:gdLst>
              <a:gd name="connsiteX0" fmla="*/ 73152 w 5763173"/>
              <a:gd name="connsiteY0" fmla="*/ 1629182 h 2239722"/>
              <a:gd name="connsiteX1" fmla="*/ 164592 w 5763173"/>
              <a:gd name="connsiteY1" fmla="*/ 1647470 h 2239722"/>
              <a:gd name="connsiteX2" fmla="*/ 219456 w 5763173"/>
              <a:gd name="connsiteY2" fmla="*/ 1629182 h 2239722"/>
              <a:gd name="connsiteX3" fmla="*/ 402336 w 5763173"/>
              <a:gd name="connsiteY3" fmla="*/ 1574318 h 2239722"/>
              <a:gd name="connsiteX4" fmla="*/ 457200 w 5763173"/>
              <a:gd name="connsiteY4" fmla="*/ 1537742 h 2239722"/>
              <a:gd name="connsiteX5" fmla="*/ 512064 w 5763173"/>
              <a:gd name="connsiteY5" fmla="*/ 1519454 h 2239722"/>
              <a:gd name="connsiteX6" fmla="*/ 566928 w 5763173"/>
              <a:gd name="connsiteY6" fmla="*/ 1482878 h 2239722"/>
              <a:gd name="connsiteX7" fmla="*/ 621792 w 5763173"/>
              <a:gd name="connsiteY7" fmla="*/ 1464590 h 2239722"/>
              <a:gd name="connsiteX8" fmla="*/ 676656 w 5763173"/>
              <a:gd name="connsiteY8" fmla="*/ 1428014 h 2239722"/>
              <a:gd name="connsiteX9" fmla="*/ 731520 w 5763173"/>
              <a:gd name="connsiteY9" fmla="*/ 1409726 h 2239722"/>
              <a:gd name="connsiteX10" fmla="*/ 786384 w 5763173"/>
              <a:gd name="connsiteY10" fmla="*/ 1373150 h 2239722"/>
              <a:gd name="connsiteX11" fmla="*/ 896112 w 5763173"/>
              <a:gd name="connsiteY11" fmla="*/ 1336574 h 2239722"/>
              <a:gd name="connsiteX12" fmla="*/ 1005840 w 5763173"/>
              <a:gd name="connsiteY12" fmla="*/ 1281710 h 2239722"/>
              <a:gd name="connsiteX13" fmla="*/ 1115568 w 5763173"/>
              <a:gd name="connsiteY13" fmla="*/ 1208558 h 2239722"/>
              <a:gd name="connsiteX14" fmla="*/ 1170432 w 5763173"/>
              <a:gd name="connsiteY14" fmla="*/ 1171982 h 2239722"/>
              <a:gd name="connsiteX15" fmla="*/ 1280160 w 5763173"/>
              <a:gd name="connsiteY15" fmla="*/ 1135406 h 2239722"/>
              <a:gd name="connsiteX16" fmla="*/ 1389888 w 5763173"/>
              <a:gd name="connsiteY16" fmla="*/ 1062254 h 2239722"/>
              <a:gd name="connsiteX17" fmla="*/ 1499616 w 5763173"/>
              <a:gd name="connsiteY17" fmla="*/ 1007390 h 2239722"/>
              <a:gd name="connsiteX18" fmla="*/ 1737360 w 5763173"/>
              <a:gd name="connsiteY18" fmla="*/ 970814 h 2239722"/>
              <a:gd name="connsiteX19" fmla="*/ 1883664 w 5763173"/>
              <a:gd name="connsiteY19" fmla="*/ 952526 h 2239722"/>
              <a:gd name="connsiteX20" fmla="*/ 2286000 w 5763173"/>
              <a:gd name="connsiteY20" fmla="*/ 934238 h 2239722"/>
              <a:gd name="connsiteX21" fmla="*/ 2615184 w 5763173"/>
              <a:gd name="connsiteY21" fmla="*/ 915950 h 2239722"/>
              <a:gd name="connsiteX22" fmla="*/ 2688336 w 5763173"/>
              <a:gd name="connsiteY22" fmla="*/ 897662 h 2239722"/>
              <a:gd name="connsiteX23" fmla="*/ 2779776 w 5763173"/>
              <a:gd name="connsiteY23" fmla="*/ 879374 h 2239722"/>
              <a:gd name="connsiteX24" fmla="*/ 2889504 w 5763173"/>
              <a:gd name="connsiteY24" fmla="*/ 842798 h 2239722"/>
              <a:gd name="connsiteX25" fmla="*/ 2962656 w 5763173"/>
              <a:gd name="connsiteY25" fmla="*/ 824510 h 2239722"/>
              <a:gd name="connsiteX26" fmla="*/ 3017520 w 5763173"/>
              <a:gd name="connsiteY26" fmla="*/ 806222 h 2239722"/>
              <a:gd name="connsiteX27" fmla="*/ 3108960 w 5763173"/>
              <a:gd name="connsiteY27" fmla="*/ 787934 h 2239722"/>
              <a:gd name="connsiteX28" fmla="*/ 3328416 w 5763173"/>
              <a:gd name="connsiteY28" fmla="*/ 733070 h 2239722"/>
              <a:gd name="connsiteX29" fmla="*/ 3383280 w 5763173"/>
              <a:gd name="connsiteY29" fmla="*/ 714782 h 2239722"/>
              <a:gd name="connsiteX30" fmla="*/ 3438144 w 5763173"/>
              <a:gd name="connsiteY30" fmla="*/ 678206 h 2239722"/>
              <a:gd name="connsiteX31" fmla="*/ 3547872 w 5763173"/>
              <a:gd name="connsiteY31" fmla="*/ 641630 h 2239722"/>
              <a:gd name="connsiteX32" fmla="*/ 3712464 w 5763173"/>
              <a:gd name="connsiteY32" fmla="*/ 568478 h 2239722"/>
              <a:gd name="connsiteX33" fmla="*/ 3822192 w 5763173"/>
              <a:gd name="connsiteY33" fmla="*/ 531902 h 2239722"/>
              <a:gd name="connsiteX34" fmla="*/ 3877056 w 5763173"/>
              <a:gd name="connsiteY34" fmla="*/ 513614 h 2239722"/>
              <a:gd name="connsiteX35" fmla="*/ 3950208 w 5763173"/>
              <a:gd name="connsiteY35" fmla="*/ 495326 h 2239722"/>
              <a:gd name="connsiteX36" fmla="*/ 4114800 w 5763173"/>
              <a:gd name="connsiteY36" fmla="*/ 422174 h 2239722"/>
              <a:gd name="connsiteX37" fmla="*/ 4169664 w 5763173"/>
              <a:gd name="connsiteY37" fmla="*/ 403886 h 2239722"/>
              <a:gd name="connsiteX38" fmla="*/ 4224528 w 5763173"/>
              <a:gd name="connsiteY38" fmla="*/ 367310 h 2239722"/>
              <a:gd name="connsiteX39" fmla="*/ 4279392 w 5763173"/>
              <a:gd name="connsiteY39" fmla="*/ 349022 h 2239722"/>
              <a:gd name="connsiteX40" fmla="*/ 4389120 w 5763173"/>
              <a:gd name="connsiteY40" fmla="*/ 275870 h 2239722"/>
              <a:gd name="connsiteX41" fmla="*/ 4498848 w 5763173"/>
              <a:gd name="connsiteY41" fmla="*/ 202718 h 2239722"/>
              <a:gd name="connsiteX42" fmla="*/ 4608576 w 5763173"/>
              <a:gd name="connsiteY42" fmla="*/ 129566 h 2239722"/>
              <a:gd name="connsiteX43" fmla="*/ 4663440 w 5763173"/>
              <a:gd name="connsiteY43" fmla="*/ 92990 h 2239722"/>
              <a:gd name="connsiteX44" fmla="*/ 4773168 w 5763173"/>
              <a:gd name="connsiteY44" fmla="*/ 56414 h 2239722"/>
              <a:gd name="connsiteX45" fmla="*/ 4828032 w 5763173"/>
              <a:gd name="connsiteY45" fmla="*/ 1550 h 2239722"/>
              <a:gd name="connsiteX46" fmla="*/ 4901184 w 5763173"/>
              <a:gd name="connsiteY46" fmla="*/ 19838 h 2239722"/>
              <a:gd name="connsiteX47" fmla="*/ 5065776 w 5763173"/>
              <a:gd name="connsiteY47" fmla="*/ 74702 h 2239722"/>
              <a:gd name="connsiteX48" fmla="*/ 5120640 w 5763173"/>
              <a:gd name="connsiteY48" fmla="*/ 92990 h 2239722"/>
              <a:gd name="connsiteX49" fmla="*/ 5230368 w 5763173"/>
              <a:gd name="connsiteY49" fmla="*/ 111278 h 2239722"/>
              <a:gd name="connsiteX50" fmla="*/ 5321808 w 5763173"/>
              <a:gd name="connsiteY50" fmla="*/ 129566 h 2239722"/>
              <a:gd name="connsiteX51" fmla="*/ 5431536 w 5763173"/>
              <a:gd name="connsiteY51" fmla="*/ 166142 h 2239722"/>
              <a:gd name="connsiteX52" fmla="*/ 5468112 w 5763173"/>
              <a:gd name="connsiteY52" fmla="*/ 221006 h 2239722"/>
              <a:gd name="connsiteX53" fmla="*/ 5522976 w 5763173"/>
              <a:gd name="connsiteY53" fmla="*/ 257582 h 2239722"/>
              <a:gd name="connsiteX54" fmla="*/ 5541264 w 5763173"/>
              <a:gd name="connsiteY54" fmla="*/ 312446 h 2239722"/>
              <a:gd name="connsiteX55" fmla="*/ 5614416 w 5763173"/>
              <a:gd name="connsiteY55" fmla="*/ 422174 h 2239722"/>
              <a:gd name="connsiteX56" fmla="*/ 5632704 w 5763173"/>
              <a:gd name="connsiteY56" fmla="*/ 477038 h 2239722"/>
              <a:gd name="connsiteX57" fmla="*/ 5724144 w 5763173"/>
              <a:gd name="connsiteY57" fmla="*/ 586766 h 2239722"/>
              <a:gd name="connsiteX58" fmla="*/ 5760720 w 5763173"/>
              <a:gd name="connsiteY58" fmla="*/ 696494 h 2239722"/>
              <a:gd name="connsiteX59" fmla="*/ 5687568 w 5763173"/>
              <a:gd name="connsiteY59" fmla="*/ 861086 h 2239722"/>
              <a:gd name="connsiteX60" fmla="*/ 5577840 w 5763173"/>
              <a:gd name="connsiteY60" fmla="*/ 934238 h 2239722"/>
              <a:gd name="connsiteX61" fmla="*/ 5413248 w 5763173"/>
              <a:gd name="connsiteY61" fmla="*/ 989102 h 2239722"/>
              <a:gd name="connsiteX62" fmla="*/ 5358384 w 5763173"/>
              <a:gd name="connsiteY62" fmla="*/ 1007390 h 2239722"/>
              <a:gd name="connsiteX63" fmla="*/ 5303520 w 5763173"/>
              <a:gd name="connsiteY63" fmla="*/ 1025678 h 2239722"/>
              <a:gd name="connsiteX64" fmla="*/ 5248656 w 5763173"/>
              <a:gd name="connsiteY64" fmla="*/ 1062254 h 2239722"/>
              <a:gd name="connsiteX65" fmla="*/ 5193792 w 5763173"/>
              <a:gd name="connsiteY65" fmla="*/ 1080542 h 2239722"/>
              <a:gd name="connsiteX66" fmla="*/ 5084064 w 5763173"/>
              <a:gd name="connsiteY66" fmla="*/ 1153694 h 2239722"/>
              <a:gd name="connsiteX67" fmla="*/ 5047488 w 5763173"/>
              <a:gd name="connsiteY67" fmla="*/ 1208558 h 2239722"/>
              <a:gd name="connsiteX68" fmla="*/ 4937760 w 5763173"/>
              <a:gd name="connsiteY68" fmla="*/ 1281710 h 2239722"/>
              <a:gd name="connsiteX69" fmla="*/ 4901184 w 5763173"/>
              <a:gd name="connsiteY69" fmla="*/ 1336574 h 2239722"/>
              <a:gd name="connsiteX70" fmla="*/ 4736592 w 5763173"/>
              <a:gd name="connsiteY70" fmla="*/ 1446302 h 2239722"/>
              <a:gd name="connsiteX71" fmla="*/ 4517136 w 5763173"/>
              <a:gd name="connsiteY71" fmla="*/ 1592606 h 2239722"/>
              <a:gd name="connsiteX72" fmla="*/ 4462272 w 5763173"/>
              <a:gd name="connsiteY72" fmla="*/ 1629182 h 2239722"/>
              <a:gd name="connsiteX73" fmla="*/ 4407408 w 5763173"/>
              <a:gd name="connsiteY73" fmla="*/ 1665758 h 2239722"/>
              <a:gd name="connsiteX74" fmla="*/ 4352544 w 5763173"/>
              <a:gd name="connsiteY74" fmla="*/ 1684046 h 2239722"/>
              <a:gd name="connsiteX75" fmla="*/ 4297680 w 5763173"/>
              <a:gd name="connsiteY75" fmla="*/ 1720622 h 2239722"/>
              <a:gd name="connsiteX76" fmla="*/ 4187952 w 5763173"/>
              <a:gd name="connsiteY76" fmla="*/ 1757198 h 2239722"/>
              <a:gd name="connsiteX77" fmla="*/ 4078224 w 5763173"/>
              <a:gd name="connsiteY77" fmla="*/ 1812062 h 2239722"/>
              <a:gd name="connsiteX78" fmla="*/ 4023360 w 5763173"/>
              <a:gd name="connsiteY78" fmla="*/ 1848638 h 2239722"/>
              <a:gd name="connsiteX79" fmla="*/ 3840480 w 5763173"/>
              <a:gd name="connsiteY79" fmla="*/ 1903502 h 2239722"/>
              <a:gd name="connsiteX80" fmla="*/ 3785616 w 5763173"/>
              <a:gd name="connsiteY80" fmla="*/ 1940078 h 2239722"/>
              <a:gd name="connsiteX81" fmla="*/ 3675888 w 5763173"/>
              <a:gd name="connsiteY81" fmla="*/ 1976654 h 2239722"/>
              <a:gd name="connsiteX82" fmla="*/ 3566160 w 5763173"/>
              <a:gd name="connsiteY82" fmla="*/ 2031518 h 2239722"/>
              <a:gd name="connsiteX83" fmla="*/ 3511296 w 5763173"/>
              <a:gd name="connsiteY83" fmla="*/ 2068094 h 2239722"/>
              <a:gd name="connsiteX84" fmla="*/ 3328416 w 5763173"/>
              <a:gd name="connsiteY84" fmla="*/ 2122958 h 2239722"/>
              <a:gd name="connsiteX85" fmla="*/ 3236976 w 5763173"/>
              <a:gd name="connsiteY85" fmla="*/ 2141246 h 2239722"/>
              <a:gd name="connsiteX86" fmla="*/ 3108960 w 5763173"/>
              <a:gd name="connsiteY86" fmla="*/ 2177822 h 2239722"/>
              <a:gd name="connsiteX87" fmla="*/ 2852928 w 5763173"/>
              <a:gd name="connsiteY87" fmla="*/ 2232686 h 2239722"/>
              <a:gd name="connsiteX88" fmla="*/ 2432304 w 5763173"/>
              <a:gd name="connsiteY88" fmla="*/ 2214398 h 2239722"/>
              <a:gd name="connsiteX89" fmla="*/ 1554480 w 5763173"/>
              <a:gd name="connsiteY89" fmla="*/ 2214398 h 2239722"/>
              <a:gd name="connsiteX90" fmla="*/ 1389888 w 5763173"/>
              <a:gd name="connsiteY90" fmla="*/ 2159534 h 2239722"/>
              <a:gd name="connsiteX91" fmla="*/ 1335024 w 5763173"/>
              <a:gd name="connsiteY91" fmla="*/ 2141246 h 2239722"/>
              <a:gd name="connsiteX92" fmla="*/ 1280160 w 5763173"/>
              <a:gd name="connsiteY92" fmla="*/ 2122958 h 2239722"/>
              <a:gd name="connsiteX93" fmla="*/ 914400 w 5763173"/>
              <a:gd name="connsiteY93" fmla="*/ 2049806 h 2239722"/>
              <a:gd name="connsiteX94" fmla="*/ 804672 w 5763173"/>
              <a:gd name="connsiteY94" fmla="*/ 2013230 h 2239722"/>
              <a:gd name="connsiteX95" fmla="*/ 640080 w 5763173"/>
              <a:gd name="connsiteY95" fmla="*/ 1976654 h 2239722"/>
              <a:gd name="connsiteX96" fmla="*/ 530352 w 5763173"/>
              <a:gd name="connsiteY96" fmla="*/ 1940078 h 2239722"/>
              <a:gd name="connsiteX97" fmla="*/ 420624 w 5763173"/>
              <a:gd name="connsiteY97" fmla="*/ 1903502 h 2239722"/>
              <a:gd name="connsiteX98" fmla="*/ 365760 w 5763173"/>
              <a:gd name="connsiteY98" fmla="*/ 1885214 h 2239722"/>
              <a:gd name="connsiteX99" fmla="*/ 201168 w 5763173"/>
              <a:gd name="connsiteY99" fmla="*/ 1812062 h 2239722"/>
              <a:gd name="connsiteX100" fmla="*/ 91440 w 5763173"/>
              <a:gd name="connsiteY100" fmla="*/ 1775486 h 2239722"/>
              <a:gd name="connsiteX101" fmla="*/ 36576 w 5763173"/>
              <a:gd name="connsiteY101" fmla="*/ 1757198 h 2239722"/>
              <a:gd name="connsiteX102" fmla="*/ 0 w 5763173"/>
              <a:gd name="connsiteY102" fmla="*/ 1702334 h 2239722"/>
              <a:gd name="connsiteX103" fmla="*/ 36576 w 5763173"/>
              <a:gd name="connsiteY103" fmla="*/ 1647470 h 2239722"/>
              <a:gd name="connsiteX104" fmla="*/ 73152 w 5763173"/>
              <a:gd name="connsiteY104" fmla="*/ 1629182 h 2239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5763173" h="2239722">
                <a:moveTo>
                  <a:pt x="73152" y="1629182"/>
                </a:moveTo>
                <a:cubicBezTo>
                  <a:pt x="94488" y="1629182"/>
                  <a:pt x="133508" y="1647470"/>
                  <a:pt x="164592" y="1647470"/>
                </a:cubicBezTo>
                <a:cubicBezTo>
                  <a:pt x="183869" y="1647470"/>
                  <a:pt x="200920" y="1634478"/>
                  <a:pt x="219456" y="1629182"/>
                </a:cubicBezTo>
                <a:cubicBezTo>
                  <a:pt x="264182" y="1616403"/>
                  <a:pt x="369741" y="1596048"/>
                  <a:pt x="402336" y="1574318"/>
                </a:cubicBezTo>
                <a:cubicBezTo>
                  <a:pt x="420624" y="1562126"/>
                  <a:pt x="437541" y="1547572"/>
                  <a:pt x="457200" y="1537742"/>
                </a:cubicBezTo>
                <a:cubicBezTo>
                  <a:pt x="474442" y="1529121"/>
                  <a:pt x="494822" y="1528075"/>
                  <a:pt x="512064" y="1519454"/>
                </a:cubicBezTo>
                <a:cubicBezTo>
                  <a:pt x="531723" y="1509624"/>
                  <a:pt x="547269" y="1492708"/>
                  <a:pt x="566928" y="1482878"/>
                </a:cubicBezTo>
                <a:cubicBezTo>
                  <a:pt x="584170" y="1474257"/>
                  <a:pt x="604550" y="1473211"/>
                  <a:pt x="621792" y="1464590"/>
                </a:cubicBezTo>
                <a:cubicBezTo>
                  <a:pt x="641451" y="1454760"/>
                  <a:pt x="656997" y="1437844"/>
                  <a:pt x="676656" y="1428014"/>
                </a:cubicBezTo>
                <a:cubicBezTo>
                  <a:pt x="693898" y="1419393"/>
                  <a:pt x="714278" y="1418347"/>
                  <a:pt x="731520" y="1409726"/>
                </a:cubicBezTo>
                <a:cubicBezTo>
                  <a:pt x="751179" y="1399896"/>
                  <a:pt x="766299" y="1382077"/>
                  <a:pt x="786384" y="1373150"/>
                </a:cubicBezTo>
                <a:cubicBezTo>
                  <a:pt x="821616" y="1357492"/>
                  <a:pt x="864033" y="1357960"/>
                  <a:pt x="896112" y="1336574"/>
                </a:cubicBezTo>
                <a:cubicBezTo>
                  <a:pt x="967016" y="1289305"/>
                  <a:pt x="930124" y="1306949"/>
                  <a:pt x="1005840" y="1281710"/>
                </a:cubicBezTo>
                <a:cubicBezTo>
                  <a:pt x="1109844" y="1177706"/>
                  <a:pt x="1009701" y="1261491"/>
                  <a:pt x="1115568" y="1208558"/>
                </a:cubicBezTo>
                <a:cubicBezTo>
                  <a:pt x="1135227" y="1198728"/>
                  <a:pt x="1150347" y="1180909"/>
                  <a:pt x="1170432" y="1171982"/>
                </a:cubicBezTo>
                <a:cubicBezTo>
                  <a:pt x="1205664" y="1156324"/>
                  <a:pt x="1248081" y="1156792"/>
                  <a:pt x="1280160" y="1135406"/>
                </a:cubicBezTo>
                <a:cubicBezTo>
                  <a:pt x="1316736" y="1111022"/>
                  <a:pt x="1348185" y="1076155"/>
                  <a:pt x="1389888" y="1062254"/>
                </a:cubicBezTo>
                <a:cubicBezTo>
                  <a:pt x="1465604" y="1037015"/>
                  <a:pt x="1428712" y="1054659"/>
                  <a:pt x="1499616" y="1007390"/>
                </a:cubicBezTo>
                <a:cubicBezTo>
                  <a:pt x="1577954" y="889883"/>
                  <a:pt x="1500784" y="970814"/>
                  <a:pt x="1737360" y="970814"/>
                </a:cubicBezTo>
                <a:cubicBezTo>
                  <a:pt x="1786508" y="970814"/>
                  <a:pt x="1834625" y="955795"/>
                  <a:pt x="1883664" y="952526"/>
                </a:cubicBezTo>
                <a:cubicBezTo>
                  <a:pt x="2017617" y="943596"/>
                  <a:pt x="2151917" y="940942"/>
                  <a:pt x="2286000" y="934238"/>
                </a:cubicBezTo>
                <a:lnTo>
                  <a:pt x="2615184" y="915950"/>
                </a:lnTo>
                <a:cubicBezTo>
                  <a:pt x="2639568" y="909854"/>
                  <a:pt x="2663800" y="903114"/>
                  <a:pt x="2688336" y="897662"/>
                </a:cubicBezTo>
                <a:cubicBezTo>
                  <a:pt x="2718679" y="890919"/>
                  <a:pt x="2749788" y="887553"/>
                  <a:pt x="2779776" y="879374"/>
                </a:cubicBezTo>
                <a:cubicBezTo>
                  <a:pt x="2816972" y="869230"/>
                  <a:pt x="2852101" y="852149"/>
                  <a:pt x="2889504" y="842798"/>
                </a:cubicBezTo>
                <a:cubicBezTo>
                  <a:pt x="2913888" y="836702"/>
                  <a:pt x="2938489" y="831415"/>
                  <a:pt x="2962656" y="824510"/>
                </a:cubicBezTo>
                <a:cubicBezTo>
                  <a:pt x="2981192" y="819214"/>
                  <a:pt x="2998818" y="810897"/>
                  <a:pt x="3017520" y="806222"/>
                </a:cubicBezTo>
                <a:cubicBezTo>
                  <a:pt x="3047676" y="798683"/>
                  <a:pt x="3078378" y="793494"/>
                  <a:pt x="3108960" y="787934"/>
                </a:cubicBezTo>
                <a:cubicBezTo>
                  <a:pt x="3271494" y="758382"/>
                  <a:pt x="3168147" y="786493"/>
                  <a:pt x="3328416" y="733070"/>
                </a:cubicBezTo>
                <a:cubicBezTo>
                  <a:pt x="3346704" y="726974"/>
                  <a:pt x="3367240" y="725475"/>
                  <a:pt x="3383280" y="714782"/>
                </a:cubicBezTo>
                <a:cubicBezTo>
                  <a:pt x="3401568" y="702590"/>
                  <a:pt x="3418059" y="687133"/>
                  <a:pt x="3438144" y="678206"/>
                </a:cubicBezTo>
                <a:cubicBezTo>
                  <a:pt x="3473376" y="662548"/>
                  <a:pt x="3515793" y="663016"/>
                  <a:pt x="3547872" y="641630"/>
                </a:cubicBezTo>
                <a:cubicBezTo>
                  <a:pt x="3634815" y="583668"/>
                  <a:pt x="3581884" y="612005"/>
                  <a:pt x="3712464" y="568478"/>
                </a:cubicBezTo>
                <a:lnTo>
                  <a:pt x="3822192" y="531902"/>
                </a:lnTo>
                <a:cubicBezTo>
                  <a:pt x="3840480" y="525806"/>
                  <a:pt x="3858354" y="518289"/>
                  <a:pt x="3877056" y="513614"/>
                </a:cubicBezTo>
                <a:lnTo>
                  <a:pt x="3950208" y="495326"/>
                </a:lnTo>
                <a:cubicBezTo>
                  <a:pt x="4037151" y="437364"/>
                  <a:pt x="3984220" y="465701"/>
                  <a:pt x="4114800" y="422174"/>
                </a:cubicBezTo>
                <a:cubicBezTo>
                  <a:pt x="4133088" y="416078"/>
                  <a:pt x="4153624" y="414579"/>
                  <a:pt x="4169664" y="403886"/>
                </a:cubicBezTo>
                <a:cubicBezTo>
                  <a:pt x="4187952" y="391694"/>
                  <a:pt x="4204869" y="377140"/>
                  <a:pt x="4224528" y="367310"/>
                </a:cubicBezTo>
                <a:cubicBezTo>
                  <a:pt x="4241770" y="358689"/>
                  <a:pt x="4262541" y="358384"/>
                  <a:pt x="4279392" y="349022"/>
                </a:cubicBezTo>
                <a:cubicBezTo>
                  <a:pt x="4317819" y="327674"/>
                  <a:pt x="4352544" y="300254"/>
                  <a:pt x="4389120" y="275870"/>
                </a:cubicBezTo>
                <a:lnTo>
                  <a:pt x="4498848" y="202718"/>
                </a:lnTo>
                <a:lnTo>
                  <a:pt x="4608576" y="129566"/>
                </a:lnTo>
                <a:cubicBezTo>
                  <a:pt x="4626864" y="117374"/>
                  <a:pt x="4642588" y="99941"/>
                  <a:pt x="4663440" y="92990"/>
                </a:cubicBezTo>
                <a:lnTo>
                  <a:pt x="4773168" y="56414"/>
                </a:lnTo>
                <a:cubicBezTo>
                  <a:pt x="4791456" y="38126"/>
                  <a:pt x="4803164" y="8655"/>
                  <a:pt x="4828032" y="1550"/>
                </a:cubicBezTo>
                <a:cubicBezTo>
                  <a:pt x="4852199" y="-5355"/>
                  <a:pt x="4877110" y="12616"/>
                  <a:pt x="4901184" y="19838"/>
                </a:cubicBezTo>
                <a:lnTo>
                  <a:pt x="5065776" y="74702"/>
                </a:lnTo>
                <a:cubicBezTo>
                  <a:pt x="5084064" y="80798"/>
                  <a:pt x="5101625" y="89821"/>
                  <a:pt x="5120640" y="92990"/>
                </a:cubicBezTo>
                <a:lnTo>
                  <a:pt x="5230368" y="111278"/>
                </a:lnTo>
                <a:cubicBezTo>
                  <a:pt x="5260950" y="116838"/>
                  <a:pt x="5291820" y="121387"/>
                  <a:pt x="5321808" y="129566"/>
                </a:cubicBezTo>
                <a:cubicBezTo>
                  <a:pt x="5359004" y="139710"/>
                  <a:pt x="5431536" y="166142"/>
                  <a:pt x="5431536" y="166142"/>
                </a:cubicBezTo>
                <a:cubicBezTo>
                  <a:pt x="5443728" y="184430"/>
                  <a:pt x="5452570" y="205464"/>
                  <a:pt x="5468112" y="221006"/>
                </a:cubicBezTo>
                <a:cubicBezTo>
                  <a:pt x="5483654" y="236548"/>
                  <a:pt x="5509246" y="240419"/>
                  <a:pt x="5522976" y="257582"/>
                </a:cubicBezTo>
                <a:cubicBezTo>
                  <a:pt x="5535018" y="272635"/>
                  <a:pt x="5531902" y="295595"/>
                  <a:pt x="5541264" y="312446"/>
                </a:cubicBezTo>
                <a:cubicBezTo>
                  <a:pt x="5562612" y="350873"/>
                  <a:pt x="5600515" y="380471"/>
                  <a:pt x="5614416" y="422174"/>
                </a:cubicBezTo>
                <a:cubicBezTo>
                  <a:pt x="5620512" y="440462"/>
                  <a:pt x="5624083" y="459796"/>
                  <a:pt x="5632704" y="477038"/>
                </a:cubicBezTo>
                <a:cubicBezTo>
                  <a:pt x="5658165" y="527960"/>
                  <a:pt x="5683698" y="546320"/>
                  <a:pt x="5724144" y="586766"/>
                </a:cubicBezTo>
                <a:cubicBezTo>
                  <a:pt x="5736336" y="623342"/>
                  <a:pt x="5772912" y="659918"/>
                  <a:pt x="5760720" y="696494"/>
                </a:cubicBezTo>
                <a:cubicBezTo>
                  <a:pt x="5747097" y="737363"/>
                  <a:pt x="5728482" y="825286"/>
                  <a:pt x="5687568" y="861086"/>
                </a:cubicBezTo>
                <a:cubicBezTo>
                  <a:pt x="5654486" y="890033"/>
                  <a:pt x="5619543" y="920337"/>
                  <a:pt x="5577840" y="934238"/>
                </a:cubicBezTo>
                <a:lnTo>
                  <a:pt x="5413248" y="989102"/>
                </a:lnTo>
                <a:lnTo>
                  <a:pt x="5358384" y="1007390"/>
                </a:lnTo>
                <a:cubicBezTo>
                  <a:pt x="5340096" y="1013486"/>
                  <a:pt x="5319560" y="1014985"/>
                  <a:pt x="5303520" y="1025678"/>
                </a:cubicBezTo>
                <a:cubicBezTo>
                  <a:pt x="5285232" y="1037870"/>
                  <a:pt x="5268315" y="1052424"/>
                  <a:pt x="5248656" y="1062254"/>
                </a:cubicBezTo>
                <a:cubicBezTo>
                  <a:pt x="5231414" y="1070875"/>
                  <a:pt x="5210643" y="1071180"/>
                  <a:pt x="5193792" y="1080542"/>
                </a:cubicBezTo>
                <a:cubicBezTo>
                  <a:pt x="5155365" y="1101890"/>
                  <a:pt x="5084064" y="1153694"/>
                  <a:pt x="5084064" y="1153694"/>
                </a:cubicBezTo>
                <a:cubicBezTo>
                  <a:pt x="5071872" y="1171982"/>
                  <a:pt x="5064029" y="1194084"/>
                  <a:pt x="5047488" y="1208558"/>
                </a:cubicBezTo>
                <a:cubicBezTo>
                  <a:pt x="5014406" y="1237505"/>
                  <a:pt x="4937760" y="1281710"/>
                  <a:pt x="4937760" y="1281710"/>
                </a:cubicBezTo>
                <a:cubicBezTo>
                  <a:pt x="4925568" y="1299998"/>
                  <a:pt x="4917725" y="1322100"/>
                  <a:pt x="4901184" y="1336574"/>
                </a:cubicBezTo>
                <a:lnTo>
                  <a:pt x="4736592" y="1446302"/>
                </a:lnTo>
                <a:lnTo>
                  <a:pt x="4517136" y="1592606"/>
                </a:lnTo>
                <a:lnTo>
                  <a:pt x="4462272" y="1629182"/>
                </a:lnTo>
                <a:cubicBezTo>
                  <a:pt x="4443984" y="1641374"/>
                  <a:pt x="4428260" y="1658807"/>
                  <a:pt x="4407408" y="1665758"/>
                </a:cubicBezTo>
                <a:cubicBezTo>
                  <a:pt x="4389120" y="1671854"/>
                  <a:pt x="4369786" y="1675425"/>
                  <a:pt x="4352544" y="1684046"/>
                </a:cubicBezTo>
                <a:cubicBezTo>
                  <a:pt x="4332885" y="1693876"/>
                  <a:pt x="4317765" y="1711695"/>
                  <a:pt x="4297680" y="1720622"/>
                </a:cubicBezTo>
                <a:cubicBezTo>
                  <a:pt x="4262448" y="1736280"/>
                  <a:pt x="4220031" y="1735812"/>
                  <a:pt x="4187952" y="1757198"/>
                </a:cubicBezTo>
                <a:cubicBezTo>
                  <a:pt x="4030719" y="1862020"/>
                  <a:pt x="4229655" y="1736346"/>
                  <a:pt x="4078224" y="1812062"/>
                </a:cubicBezTo>
                <a:cubicBezTo>
                  <a:pt x="4058565" y="1821892"/>
                  <a:pt x="4043562" y="1839980"/>
                  <a:pt x="4023360" y="1848638"/>
                </a:cubicBezTo>
                <a:cubicBezTo>
                  <a:pt x="3951798" y="1879307"/>
                  <a:pt x="3914239" y="1854329"/>
                  <a:pt x="3840480" y="1903502"/>
                </a:cubicBezTo>
                <a:cubicBezTo>
                  <a:pt x="3822192" y="1915694"/>
                  <a:pt x="3805701" y="1931151"/>
                  <a:pt x="3785616" y="1940078"/>
                </a:cubicBezTo>
                <a:cubicBezTo>
                  <a:pt x="3750384" y="1955736"/>
                  <a:pt x="3707967" y="1955268"/>
                  <a:pt x="3675888" y="1976654"/>
                </a:cubicBezTo>
                <a:cubicBezTo>
                  <a:pt x="3518655" y="2081476"/>
                  <a:pt x="3717591" y="1955802"/>
                  <a:pt x="3566160" y="2031518"/>
                </a:cubicBezTo>
                <a:cubicBezTo>
                  <a:pt x="3546501" y="2041348"/>
                  <a:pt x="3531381" y="2059167"/>
                  <a:pt x="3511296" y="2068094"/>
                </a:cubicBezTo>
                <a:cubicBezTo>
                  <a:pt x="3465708" y="2088355"/>
                  <a:pt x="3381613" y="2111137"/>
                  <a:pt x="3328416" y="2122958"/>
                </a:cubicBezTo>
                <a:cubicBezTo>
                  <a:pt x="3298073" y="2129701"/>
                  <a:pt x="3267319" y="2134503"/>
                  <a:pt x="3236976" y="2141246"/>
                </a:cubicBezTo>
                <a:cubicBezTo>
                  <a:pt x="3072494" y="2177798"/>
                  <a:pt x="3243372" y="2141164"/>
                  <a:pt x="3108960" y="2177822"/>
                </a:cubicBezTo>
                <a:cubicBezTo>
                  <a:pt x="2965742" y="2216881"/>
                  <a:pt x="2983429" y="2210936"/>
                  <a:pt x="2852928" y="2232686"/>
                </a:cubicBezTo>
                <a:cubicBezTo>
                  <a:pt x="2712720" y="2226590"/>
                  <a:pt x="2572644" y="2214398"/>
                  <a:pt x="2432304" y="2214398"/>
                </a:cubicBezTo>
                <a:cubicBezTo>
                  <a:pt x="1504030" y="2214398"/>
                  <a:pt x="1953334" y="2271377"/>
                  <a:pt x="1554480" y="2214398"/>
                </a:cubicBezTo>
                <a:lnTo>
                  <a:pt x="1389888" y="2159534"/>
                </a:lnTo>
                <a:lnTo>
                  <a:pt x="1335024" y="2141246"/>
                </a:lnTo>
                <a:cubicBezTo>
                  <a:pt x="1316736" y="2135150"/>
                  <a:pt x="1299175" y="2126127"/>
                  <a:pt x="1280160" y="2122958"/>
                </a:cubicBezTo>
                <a:cubicBezTo>
                  <a:pt x="1172110" y="2104950"/>
                  <a:pt x="1023525" y="2086181"/>
                  <a:pt x="914400" y="2049806"/>
                </a:cubicBezTo>
                <a:cubicBezTo>
                  <a:pt x="877824" y="2037614"/>
                  <a:pt x="842478" y="2020791"/>
                  <a:pt x="804672" y="2013230"/>
                </a:cubicBezTo>
                <a:cubicBezTo>
                  <a:pt x="752466" y="2002789"/>
                  <a:pt x="691734" y="1992150"/>
                  <a:pt x="640080" y="1976654"/>
                </a:cubicBezTo>
                <a:cubicBezTo>
                  <a:pt x="603151" y="1965575"/>
                  <a:pt x="566928" y="1952270"/>
                  <a:pt x="530352" y="1940078"/>
                </a:cubicBezTo>
                <a:lnTo>
                  <a:pt x="420624" y="1903502"/>
                </a:lnTo>
                <a:cubicBezTo>
                  <a:pt x="402336" y="1897406"/>
                  <a:pt x="381800" y="1895907"/>
                  <a:pt x="365760" y="1885214"/>
                </a:cubicBezTo>
                <a:cubicBezTo>
                  <a:pt x="278817" y="1827252"/>
                  <a:pt x="331748" y="1855589"/>
                  <a:pt x="201168" y="1812062"/>
                </a:cubicBezTo>
                <a:lnTo>
                  <a:pt x="91440" y="1775486"/>
                </a:lnTo>
                <a:lnTo>
                  <a:pt x="36576" y="1757198"/>
                </a:lnTo>
                <a:cubicBezTo>
                  <a:pt x="24384" y="1738910"/>
                  <a:pt x="0" y="1724313"/>
                  <a:pt x="0" y="1702334"/>
                </a:cubicBezTo>
                <a:cubicBezTo>
                  <a:pt x="0" y="1680355"/>
                  <a:pt x="19413" y="1661200"/>
                  <a:pt x="36576" y="1647470"/>
                </a:cubicBezTo>
                <a:cubicBezTo>
                  <a:pt x="97223" y="1598952"/>
                  <a:pt x="51816" y="1629182"/>
                  <a:pt x="73152" y="1629182"/>
                </a:cubicBezTo>
                <a:close/>
              </a:path>
            </a:pathLst>
          </a:custGeom>
          <a:solidFill>
            <a:schemeClr val="tx2">
              <a:alpha val="2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GB" sz="1800" dirty="0"/>
          </a:p>
        </p:txBody>
      </p:sp>
      <p:sp>
        <p:nvSpPr>
          <p:cNvPr id="9" name="Freeform 9">
            <a:extLst>
              <a:ext uri="{FF2B5EF4-FFF2-40B4-BE49-F238E27FC236}">
                <a16:creationId xmlns:a16="http://schemas.microsoft.com/office/drawing/2014/main" id="{716827BF-5292-4E64-8A36-44445C443380}"/>
              </a:ext>
            </a:extLst>
          </p:cNvPr>
          <p:cNvSpPr/>
          <p:nvPr/>
        </p:nvSpPr>
        <p:spPr>
          <a:xfrm>
            <a:off x="3686383" y="1495307"/>
            <a:ext cx="5649912" cy="2208213"/>
          </a:xfrm>
          <a:custGeom>
            <a:avLst/>
            <a:gdLst>
              <a:gd name="connsiteX0" fmla="*/ 52572 w 5648700"/>
              <a:gd name="connsiteY0" fmla="*/ 470319 h 2207679"/>
              <a:gd name="connsiteX1" fmla="*/ 144012 w 5648700"/>
              <a:gd name="connsiteY1" fmla="*/ 452031 h 2207679"/>
              <a:gd name="connsiteX2" fmla="*/ 308604 w 5648700"/>
              <a:gd name="connsiteY2" fmla="*/ 397167 h 2207679"/>
              <a:gd name="connsiteX3" fmla="*/ 363468 w 5648700"/>
              <a:gd name="connsiteY3" fmla="*/ 378879 h 2207679"/>
              <a:gd name="connsiteX4" fmla="*/ 546348 w 5648700"/>
              <a:gd name="connsiteY4" fmla="*/ 324015 h 2207679"/>
              <a:gd name="connsiteX5" fmla="*/ 601212 w 5648700"/>
              <a:gd name="connsiteY5" fmla="*/ 305727 h 2207679"/>
              <a:gd name="connsiteX6" fmla="*/ 656076 w 5648700"/>
              <a:gd name="connsiteY6" fmla="*/ 287439 h 2207679"/>
              <a:gd name="connsiteX7" fmla="*/ 710940 w 5648700"/>
              <a:gd name="connsiteY7" fmla="*/ 250863 h 2207679"/>
              <a:gd name="connsiteX8" fmla="*/ 893820 w 5648700"/>
              <a:gd name="connsiteY8" fmla="*/ 195999 h 2207679"/>
              <a:gd name="connsiteX9" fmla="*/ 1003548 w 5648700"/>
              <a:gd name="connsiteY9" fmla="*/ 159423 h 2207679"/>
              <a:gd name="connsiteX10" fmla="*/ 1113276 w 5648700"/>
              <a:gd name="connsiteY10" fmla="*/ 122847 h 2207679"/>
              <a:gd name="connsiteX11" fmla="*/ 1168140 w 5648700"/>
              <a:gd name="connsiteY11" fmla="*/ 104559 h 2207679"/>
              <a:gd name="connsiteX12" fmla="*/ 1241292 w 5648700"/>
              <a:gd name="connsiteY12" fmla="*/ 86271 h 2207679"/>
              <a:gd name="connsiteX13" fmla="*/ 1296156 w 5648700"/>
              <a:gd name="connsiteY13" fmla="*/ 67983 h 2207679"/>
              <a:gd name="connsiteX14" fmla="*/ 1936236 w 5648700"/>
              <a:gd name="connsiteY14" fmla="*/ 31407 h 2207679"/>
              <a:gd name="connsiteX15" fmla="*/ 2594604 w 5648700"/>
              <a:gd name="connsiteY15" fmla="*/ 31407 h 2207679"/>
              <a:gd name="connsiteX16" fmla="*/ 2759196 w 5648700"/>
              <a:gd name="connsiteY16" fmla="*/ 49695 h 2207679"/>
              <a:gd name="connsiteX17" fmla="*/ 3143244 w 5648700"/>
              <a:gd name="connsiteY17" fmla="*/ 86271 h 2207679"/>
              <a:gd name="connsiteX18" fmla="*/ 3216396 w 5648700"/>
              <a:gd name="connsiteY18" fmla="*/ 104559 h 2207679"/>
              <a:gd name="connsiteX19" fmla="*/ 3326124 w 5648700"/>
              <a:gd name="connsiteY19" fmla="*/ 141135 h 2207679"/>
              <a:gd name="connsiteX20" fmla="*/ 3380988 w 5648700"/>
              <a:gd name="connsiteY20" fmla="*/ 159423 h 2207679"/>
              <a:gd name="connsiteX21" fmla="*/ 3637020 w 5648700"/>
              <a:gd name="connsiteY21" fmla="*/ 232575 h 2207679"/>
              <a:gd name="connsiteX22" fmla="*/ 3801612 w 5648700"/>
              <a:gd name="connsiteY22" fmla="*/ 287439 h 2207679"/>
              <a:gd name="connsiteX23" fmla="*/ 3856476 w 5648700"/>
              <a:gd name="connsiteY23" fmla="*/ 305727 h 2207679"/>
              <a:gd name="connsiteX24" fmla="*/ 3966204 w 5648700"/>
              <a:gd name="connsiteY24" fmla="*/ 378879 h 2207679"/>
              <a:gd name="connsiteX25" fmla="*/ 4021068 w 5648700"/>
              <a:gd name="connsiteY25" fmla="*/ 397167 h 2207679"/>
              <a:gd name="connsiteX26" fmla="*/ 4130796 w 5648700"/>
              <a:gd name="connsiteY26" fmla="*/ 470319 h 2207679"/>
              <a:gd name="connsiteX27" fmla="*/ 4240524 w 5648700"/>
              <a:gd name="connsiteY27" fmla="*/ 543471 h 2207679"/>
              <a:gd name="connsiteX28" fmla="*/ 4295388 w 5648700"/>
              <a:gd name="connsiteY28" fmla="*/ 580047 h 2207679"/>
              <a:gd name="connsiteX29" fmla="*/ 4350252 w 5648700"/>
              <a:gd name="connsiteY29" fmla="*/ 598335 h 2207679"/>
              <a:gd name="connsiteX30" fmla="*/ 4514844 w 5648700"/>
              <a:gd name="connsiteY30" fmla="*/ 708063 h 2207679"/>
              <a:gd name="connsiteX31" fmla="*/ 4569708 w 5648700"/>
              <a:gd name="connsiteY31" fmla="*/ 744639 h 2207679"/>
              <a:gd name="connsiteX32" fmla="*/ 4679436 w 5648700"/>
              <a:gd name="connsiteY32" fmla="*/ 836079 h 2207679"/>
              <a:gd name="connsiteX33" fmla="*/ 4789164 w 5648700"/>
              <a:gd name="connsiteY33" fmla="*/ 1000671 h 2207679"/>
              <a:gd name="connsiteX34" fmla="*/ 4825740 w 5648700"/>
              <a:gd name="connsiteY34" fmla="*/ 1055535 h 2207679"/>
              <a:gd name="connsiteX35" fmla="*/ 4844028 w 5648700"/>
              <a:gd name="connsiteY35" fmla="*/ 1110399 h 2207679"/>
              <a:gd name="connsiteX36" fmla="*/ 4752588 w 5648700"/>
              <a:gd name="connsiteY36" fmla="*/ 945807 h 2207679"/>
              <a:gd name="connsiteX37" fmla="*/ 4807452 w 5648700"/>
              <a:gd name="connsiteY37" fmla="*/ 909231 h 2207679"/>
              <a:gd name="connsiteX38" fmla="*/ 4917180 w 5648700"/>
              <a:gd name="connsiteY38" fmla="*/ 982383 h 2207679"/>
              <a:gd name="connsiteX39" fmla="*/ 4972044 w 5648700"/>
              <a:gd name="connsiteY39" fmla="*/ 1018959 h 2207679"/>
              <a:gd name="connsiteX40" fmla="*/ 5100060 w 5648700"/>
              <a:gd name="connsiteY40" fmla="*/ 1146975 h 2207679"/>
              <a:gd name="connsiteX41" fmla="*/ 5191500 w 5648700"/>
              <a:gd name="connsiteY41" fmla="*/ 1238415 h 2207679"/>
              <a:gd name="connsiteX42" fmla="*/ 5228076 w 5648700"/>
              <a:gd name="connsiteY42" fmla="*/ 1293279 h 2207679"/>
              <a:gd name="connsiteX43" fmla="*/ 5282940 w 5648700"/>
              <a:gd name="connsiteY43" fmla="*/ 1311567 h 2207679"/>
              <a:gd name="connsiteX44" fmla="*/ 5392668 w 5648700"/>
              <a:gd name="connsiteY44" fmla="*/ 1384719 h 2207679"/>
              <a:gd name="connsiteX45" fmla="*/ 5447532 w 5648700"/>
              <a:gd name="connsiteY45" fmla="*/ 1421295 h 2207679"/>
              <a:gd name="connsiteX46" fmla="*/ 5502396 w 5648700"/>
              <a:gd name="connsiteY46" fmla="*/ 1457871 h 2207679"/>
              <a:gd name="connsiteX47" fmla="*/ 5575548 w 5648700"/>
              <a:gd name="connsiteY47" fmla="*/ 1567599 h 2207679"/>
              <a:gd name="connsiteX48" fmla="*/ 5648700 w 5648700"/>
              <a:gd name="connsiteY48" fmla="*/ 1695615 h 2207679"/>
              <a:gd name="connsiteX49" fmla="*/ 5612124 w 5648700"/>
              <a:gd name="connsiteY49" fmla="*/ 1750479 h 2207679"/>
              <a:gd name="connsiteX50" fmla="*/ 5429244 w 5648700"/>
              <a:gd name="connsiteY50" fmla="*/ 1805343 h 2207679"/>
              <a:gd name="connsiteX51" fmla="*/ 5319516 w 5648700"/>
              <a:gd name="connsiteY51" fmla="*/ 1841919 h 2207679"/>
              <a:gd name="connsiteX52" fmla="*/ 5209788 w 5648700"/>
              <a:gd name="connsiteY52" fmla="*/ 1878495 h 2207679"/>
              <a:gd name="connsiteX53" fmla="*/ 5154924 w 5648700"/>
              <a:gd name="connsiteY53" fmla="*/ 1896783 h 2207679"/>
              <a:gd name="connsiteX54" fmla="*/ 5100060 w 5648700"/>
              <a:gd name="connsiteY54" fmla="*/ 1951647 h 2207679"/>
              <a:gd name="connsiteX55" fmla="*/ 4990332 w 5648700"/>
              <a:gd name="connsiteY55" fmla="*/ 1988223 h 2207679"/>
              <a:gd name="connsiteX56" fmla="*/ 4935468 w 5648700"/>
              <a:gd name="connsiteY56" fmla="*/ 2006511 h 2207679"/>
              <a:gd name="connsiteX57" fmla="*/ 4825740 w 5648700"/>
              <a:gd name="connsiteY57" fmla="*/ 2061375 h 2207679"/>
              <a:gd name="connsiteX58" fmla="*/ 4770876 w 5648700"/>
              <a:gd name="connsiteY58" fmla="*/ 2097951 h 2207679"/>
              <a:gd name="connsiteX59" fmla="*/ 4661148 w 5648700"/>
              <a:gd name="connsiteY59" fmla="*/ 2134527 h 2207679"/>
              <a:gd name="connsiteX60" fmla="*/ 4496556 w 5648700"/>
              <a:gd name="connsiteY60" fmla="*/ 2189391 h 2207679"/>
              <a:gd name="connsiteX61" fmla="*/ 4441692 w 5648700"/>
              <a:gd name="connsiteY61" fmla="*/ 2207679 h 2207679"/>
              <a:gd name="connsiteX62" fmla="*/ 4368540 w 5648700"/>
              <a:gd name="connsiteY62" fmla="*/ 2189391 h 2207679"/>
              <a:gd name="connsiteX63" fmla="*/ 4258812 w 5648700"/>
              <a:gd name="connsiteY63" fmla="*/ 2116239 h 2207679"/>
              <a:gd name="connsiteX64" fmla="*/ 4222236 w 5648700"/>
              <a:gd name="connsiteY64" fmla="*/ 2061375 h 2207679"/>
              <a:gd name="connsiteX65" fmla="*/ 4112508 w 5648700"/>
              <a:gd name="connsiteY65" fmla="*/ 1988223 h 2207679"/>
              <a:gd name="connsiteX66" fmla="*/ 4021068 w 5648700"/>
              <a:gd name="connsiteY66" fmla="*/ 1915071 h 2207679"/>
              <a:gd name="connsiteX67" fmla="*/ 3966204 w 5648700"/>
              <a:gd name="connsiteY67" fmla="*/ 1878495 h 2207679"/>
              <a:gd name="connsiteX68" fmla="*/ 3856476 w 5648700"/>
              <a:gd name="connsiteY68" fmla="*/ 1841919 h 2207679"/>
              <a:gd name="connsiteX69" fmla="*/ 3746748 w 5648700"/>
              <a:gd name="connsiteY69" fmla="*/ 1768767 h 2207679"/>
              <a:gd name="connsiteX70" fmla="*/ 3691884 w 5648700"/>
              <a:gd name="connsiteY70" fmla="*/ 1732191 h 2207679"/>
              <a:gd name="connsiteX71" fmla="*/ 3472428 w 5648700"/>
              <a:gd name="connsiteY71" fmla="*/ 1659039 h 2207679"/>
              <a:gd name="connsiteX72" fmla="*/ 3417564 w 5648700"/>
              <a:gd name="connsiteY72" fmla="*/ 1640751 h 2207679"/>
              <a:gd name="connsiteX73" fmla="*/ 3362700 w 5648700"/>
              <a:gd name="connsiteY73" fmla="*/ 1604175 h 2207679"/>
              <a:gd name="connsiteX74" fmla="*/ 3307836 w 5648700"/>
              <a:gd name="connsiteY74" fmla="*/ 1585887 h 2207679"/>
              <a:gd name="connsiteX75" fmla="*/ 3198108 w 5648700"/>
              <a:gd name="connsiteY75" fmla="*/ 1512735 h 2207679"/>
              <a:gd name="connsiteX76" fmla="*/ 3033516 w 5648700"/>
              <a:gd name="connsiteY76" fmla="*/ 1457871 h 2207679"/>
              <a:gd name="connsiteX77" fmla="*/ 2978652 w 5648700"/>
              <a:gd name="connsiteY77" fmla="*/ 1439583 h 2207679"/>
              <a:gd name="connsiteX78" fmla="*/ 2868924 w 5648700"/>
              <a:gd name="connsiteY78" fmla="*/ 1366431 h 2207679"/>
              <a:gd name="connsiteX79" fmla="*/ 2740908 w 5648700"/>
              <a:gd name="connsiteY79" fmla="*/ 1293279 h 2207679"/>
              <a:gd name="connsiteX80" fmla="*/ 2686044 w 5648700"/>
              <a:gd name="connsiteY80" fmla="*/ 1274991 h 2207679"/>
              <a:gd name="connsiteX81" fmla="*/ 2155692 w 5648700"/>
              <a:gd name="connsiteY81" fmla="*/ 1274991 h 2207679"/>
              <a:gd name="connsiteX82" fmla="*/ 2100828 w 5648700"/>
              <a:gd name="connsiteY82" fmla="*/ 1256703 h 2207679"/>
              <a:gd name="connsiteX83" fmla="*/ 1881372 w 5648700"/>
              <a:gd name="connsiteY83" fmla="*/ 1238415 h 2207679"/>
              <a:gd name="connsiteX84" fmla="*/ 1771644 w 5648700"/>
              <a:gd name="connsiteY84" fmla="*/ 1220127 h 2207679"/>
              <a:gd name="connsiteX85" fmla="*/ 1460748 w 5648700"/>
              <a:gd name="connsiteY85" fmla="*/ 1220127 h 2207679"/>
              <a:gd name="connsiteX86" fmla="*/ 1405884 w 5648700"/>
              <a:gd name="connsiteY86" fmla="*/ 1238415 h 2207679"/>
              <a:gd name="connsiteX87" fmla="*/ 1277868 w 5648700"/>
              <a:gd name="connsiteY87" fmla="*/ 1274991 h 2207679"/>
              <a:gd name="connsiteX88" fmla="*/ 1149852 w 5648700"/>
              <a:gd name="connsiteY88" fmla="*/ 1201839 h 2207679"/>
              <a:gd name="connsiteX89" fmla="*/ 1040124 w 5648700"/>
              <a:gd name="connsiteY89" fmla="*/ 1128687 h 2207679"/>
              <a:gd name="connsiteX90" fmla="*/ 930396 w 5648700"/>
              <a:gd name="connsiteY90" fmla="*/ 1092111 h 2207679"/>
              <a:gd name="connsiteX91" fmla="*/ 820668 w 5648700"/>
              <a:gd name="connsiteY91" fmla="*/ 1018959 h 2207679"/>
              <a:gd name="connsiteX92" fmla="*/ 784092 w 5648700"/>
              <a:gd name="connsiteY92" fmla="*/ 964095 h 2207679"/>
              <a:gd name="connsiteX93" fmla="*/ 674364 w 5648700"/>
              <a:gd name="connsiteY93" fmla="*/ 890943 h 2207679"/>
              <a:gd name="connsiteX94" fmla="*/ 528060 w 5648700"/>
              <a:gd name="connsiteY94" fmla="*/ 799503 h 2207679"/>
              <a:gd name="connsiteX95" fmla="*/ 363468 w 5648700"/>
              <a:gd name="connsiteY95" fmla="*/ 726351 h 2207679"/>
              <a:gd name="connsiteX96" fmla="*/ 308604 w 5648700"/>
              <a:gd name="connsiteY96" fmla="*/ 708063 h 2207679"/>
              <a:gd name="connsiteX97" fmla="*/ 253740 w 5648700"/>
              <a:gd name="connsiteY97" fmla="*/ 689775 h 2207679"/>
              <a:gd name="connsiteX98" fmla="*/ 144012 w 5648700"/>
              <a:gd name="connsiteY98" fmla="*/ 634911 h 2207679"/>
              <a:gd name="connsiteX99" fmla="*/ 15996 w 5648700"/>
              <a:gd name="connsiteY99" fmla="*/ 561759 h 2207679"/>
              <a:gd name="connsiteX100" fmla="*/ 52572 w 5648700"/>
              <a:gd name="connsiteY100" fmla="*/ 470319 h 2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648700" h="2207679">
                <a:moveTo>
                  <a:pt x="52572" y="470319"/>
                </a:moveTo>
                <a:cubicBezTo>
                  <a:pt x="83052" y="464223"/>
                  <a:pt x="114024" y="460210"/>
                  <a:pt x="144012" y="452031"/>
                </a:cubicBezTo>
                <a:lnTo>
                  <a:pt x="308604" y="397167"/>
                </a:lnTo>
                <a:cubicBezTo>
                  <a:pt x="326892" y="391071"/>
                  <a:pt x="344766" y="383554"/>
                  <a:pt x="363468" y="378879"/>
                </a:cubicBezTo>
                <a:cubicBezTo>
                  <a:pt x="474023" y="351240"/>
                  <a:pt x="412775" y="368539"/>
                  <a:pt x="546348" y="324015"/>
                </a:cubicBezTo>
                <a:lnTo>
                  <a:pt x="601212" y="305727"/>
                </a:lnTo>
                <a:cubicBezTo>
                  <a:pt x="619500" y="299631"/>
                  <a:pt x="640036" y="298132"/>
                  <a:pt x="656076" y="287439"/>
                </a:cubicBezTo>
                <a:cubicBezTo>
                  <a:pt x="674364" y="275247"/>
                  <a:pt x="690855" y="259790"/>
                  <a:pt x="710940" y="250863"/>
                </a:cubicBezTo>
                <a:cubicBezTo>
                  <a:pt x="800467" y="211073"/>
                  <a:pt x="811979" y="220551"/>
                  <a:pt x="893820" y="195999"/>
                </a:cubicBezTo>
                <a:cubicBezTo>
                  <a:pt x="930749" y="184920"/>
                  <a:pt x="966972" y="171615"/>
                  <a:pt x="1003548" y="159423"/>
                </a:cubicBezTo>
                <a:lnTo>
                  <a:pt x="1113276" y="122847"/>
                </a:lnTo>
                <a:cubicBezTo>
                  <a:pt x="1131564" y="116751"/>
                  <a:pt x="1149438" y="109234"/>
                  <a:pt x="1168140" y="104559"/>
                </a:cubicBezTo>
                <a:cubicBezTo>
                  <a:pt x="1192524" y="98463"/>
                  <a:pt x="1217125" y="93176"/>
                  <a:pt x="1241292" y="86271"/>
                </a:cubicBezTo>
                <a:cubicBezTo>
                  <a:pt x="1259828" y="80975"/>
                  <a:pt x="1277141" y="71152"/>
                  <a:pt x="1296156" y="67983"/>
                </a:cubicBezTo>
                <a:cubicBezTo>
                  <a:pt x="1478756" y="37550"/>
                  <a:pt x="1806807" y="36385"/>
                  <a:pt x="1936236" y="31407"/>
                </a:cubicBezTo>
                <a:cubicBezTo>
                  <a:pt x="2206102" y="-22566"/>
                  <a:pt x="2039047" y="3629"/>
                  <a:pt x="2594604" y="31407"/>
                </a:cubicBezTo>
                <a:cubicBezTo>
                  <a:pt x="2649737" y="34164"/>
                  <a:pt x="2704243" y="44461"/>
                  <a:pt x="2759196" y="49695"/>
                </a:cubicBezTo>
                <a:cubicBezTo>
                  <a:pt x="3239513" y="95439"/>
                  <a:pt x="2750894" y="42677"/>
                  <a:pt x="3143244" y="86271"/>
                </a:cubicBezTo>
                <a:cubicBezTo>
                  <a:pt x="3167628" y="92367"/>
                  <a:pt x="3192322" y="97337"/>
                  <a:pt x="3216396" y="104559"/>
                </a:cubicBezTo>
                <a:cubicBezTo>
                  <a:pt x="3253325" y="115638"/>
                  <a:pt x="3289548" y="128943"/>
                  <a:pt x="3326124" y="141135"/>
                </a:cubicBezTo>
                <a:cubicBezTo>
                  <a:pt x="3344412" y="147231"/>
                  <a:pt x="3362286" y="154748"/>
                  <a:pt x="3380988" y="159423"/>
                </a:cubicBezTo>
                <a:cubicBezTo>
                  <a:pt x="3564695" y="205350"/>
                  <a:pt x="3479603" y="180103"/>
                  <a:pt x="3637020" y="232575"/>
                </a:cubicBezTo>
                <a:lnTo>
                  <a:pt x="3801612" y="287439"/>
                </a:lnTo>
                <a:cubicBezTo>
                  <a:pt x="3819900" y="293535"/>
                  <a:pt x="3840436" y="295034"/>
                  <a:pt x="3856476" y="305727"/>
                </a:cubicBezTo>
                <a:cubicBezTo>
                  <a:pt x="3893052" y="330111"/>
                  <a:pt x="3924501" y="364978"/>
                  <a:pt x="3966204" y="378879"/>
                </a:cubicBezTo>
                <a:cubicBezTo>
                  <a:pt x="3984492" y="384975"/>
                  <a:pt x="4004217" y="387805"/>
                  <a:pt x="4021068" y="397167"/>
                </a:cubicBezTo>
                <a:cubicBezTo>
                  <a:pt x="4059495" y="418515"/>
                  <a:pt x="4094220" y="445935"/>
                  <a:pt x="4130796" y="470319"/>
                </a:cubicBezTo>
                <a:lnTo>
                  <a:pt x="4240524" y="543471"/>
                </a:lnTo>
                <a:cubicBezTo>
                  <a:pt x="4258812" y="555663"/>
                  <a:pt x="4274536" y="573096"/>
                  <a:pt x="4295388" y="580047"/>
                </a:cubicBezTo>
                <a:cubicBezTo>
                  <a:pt x="4313676" y="586143"/>
                  <a:pt x="4333401" y="588973"/>
                  <a:pt x="4350252" y="598335"/>
                </a:cubicBezTo>
                <a:lnTo>
                  <a:pt x="4514844" y="708063"/>
                </a:lnTo>
                <a:lnTo>
                  <a:pt x="4569708" y="744639"/>
                </a:lnTo>
                <a:cubicBezTo>
                  <a:pt x="4618476" y="777151"/>
                  <a:pt x="4641525" y="787337"/>
                  <a:pt x="4679436" y="836079"/>
                </a:cubicBezTo>
                <a:lnTo>
                  <a:pt x="4789164" y="1000671"/>
                </a:lnTo>
                <a:cubicBezTo>
                  <a:pt x="4801356" y="1018959"/>
                  <a:pt x="4818789" y="1034683"/>
                  <a:pt x="4825740" y="1055535"/>
                </a:cubicBezTo>
                <a:lnTo>
                  <a:pt x="4844028" y="1110399"/>
                </a:lnTo>
                <a:cubicBezTo>
                  <a:pt x="4760183" y="984631"/>
                  <a:pt x="4784777" y="1042374"/>
                  <a:pt x="4752588" y="945807"/>
                </a:cubicBezTo>
                <a:cubicBezTo>
                  <a:pt x="4770876" y="933615"/>
                  <a:pt x="4785772" y="912844"/>
                  <a:pt x="4807452" y="909231"/>
                </a:cubicBezTo>
                <a:cubicBezTo>
                  <a:pt x="4855661" y="901196"/>
                  <a:pt x="4890532" y="960176"/>
                  <a:pt x="4917180" y="982383"/>
                </a:cubicBezTo>
                <a:cubicBezTo>
                  <a:pt x="4934065" y="996454"/>
                  <a:pt x="4953756" y="1006767"/>
                  <a:pt x="4972044" y="1018959"/>
                </a:cubicBezTo>
                <a:cubicBezTo>
                  <a:pt x="5055889" y="1144727"/>
                  <a:pt x="5003493" y="1114786"/>
                  <a:pt x="5100060" y="1146975"/>
                </a:cubicBezTo>
                <a:cubicBezTo>
                  <a:pt x="5197596" y="1293279"/>
                  <a:pt x="5069580" y="1116495"/>
                  <a:pt x="5191500" y="1238415"/>
                </a:cubicBezTo>
                <a:cubicBezTo>
                  <a:pt x="5207042" y="1253957"/>
                  <a:pt x="5210913" y="1279549"/>
                  <a:pt x="5228076" y="1293279"/>
                </a:cubicBezTo>
                <a:cubicBezTo>
                  <a:pt x="5243129" y="1305321"/>
                  <a:pt x="5266089" y="1302205"/>
                  <a:pt x="5282940" y="1311567"/>
                </a:cubicBezTo>
                <a:cubicBezTo>
                  <a:pt x="5321367" y="1332915"/>
                  <a:pt x="5356092" y="1360335"/>
                  <a:pt x="5392668" y="1384719"/>
                </a:cubicBezTo>
                <a:lnTo>
                  <a:pt x="5447532" y="1421295"/>
                </a:lnTo>
                <a:lnTo>
                  <a:pt x="5502396" y="1457871"/>
                </a:lnTo>
                <a:cubicBezTo>
                  <a:pt x="5526780" y="1494447"/>
                  <a:pt x="5555889" y="1528281"/>
                  <a:pt x="5575548" y="1567599"/>
                </a:cubicBezTo>
                <a:cubicBezTo>
                  <a:pt x="5621954" y="1660410"/>
                  <a:pt x="5597002" y="1618068"/>
                  <a:pt x="5648700" y="1695615"/>
                </a:cubicBezTo>
                <a:cubicBezTo>
                  <a:pt x="5636508" y="1713903"/>
                  <a:pt x="5630763" y="1738830"/>
                  <a:pt x="5612124" y="1750479"/>
                </a:cubicBezTo>
                <a:cubicBezTo>
                  <a:pt x="5572334" y="1775348"/>
                  <a:pt x="5478660" y="1790518"/>
                  <a:pt x="5429244" y="1805343"/>
                </a:cubicBezTo>
                <a:cubicBezTo>
                  <a:pt x="5392315" y="1816422"/>
                  <a:pt x="5356092" y="1829727"/>
                  <a:pt x="5319516" y="1841919"/>
                </a:cubicBezTo>
                <a:lnTo>
                  <a:pt x="5209788" y="1878495"/>
                </a:lnTo>
                <a:lnTo>
                  <a:pt x="5154924" y="1896783"/>
                </a:lnTo>
                <a:cubicBezTo>
                  <a:pt x="5136636" y="1915071"/>
                  <a:pt x="5122668" y="1939087"/>
                  <a:pt x="5100060" y="1951647"/>
                </a:cubicBezTo>
                <a:cubicBezTo>
                  <a:pt x="5066357" y="1970371"/>
                  <a:pt x="5026908" y="1976031"/>
                  <a:pt x="4990332" y="1988223"/>
                </a:cubicBezTo>
                <a:cubicBezTo>
                  <a:pt x="4972044" y="1994319"/>
                  <a:pt x="4951508" y="1995818"/>
                  <a:pt x="4935468" y="2006511"/>
                </a:cubicBezTo>
                <a:cubicBezTo>
                  <a:pt x="4778235" y="2111333"/>
                  <a:pt x="4977171" y="1985659"/>
                  <a:pt x="4825740" y="2061375"/>
                </a:cubicBezTo>
                <a:cubicBezTo>
                  <a:pt x="4806081" y="2071205"/>
                  <a:pt x="4790961" y="2089024"/>
                  <a:pt x="4770876" y="2097951"/>
                </a:cubicBezTo>
                <a:cubicBezTo>
                  <a:pt x="4735644" y="2113609"/>
                  <a:pt x="4697724" y="2122335"/>
                  <a:pt x="4661148" y="2134527"/>
                </a:cubicBezTo>
                <a:lnTo>
                  <a:pt x="4496556" y="2189391"/>
                </a:lnTo>
                <a:lnTo>
                  <a:pt x="4441692" y="2207679"/>
                </a:lnTo>
                <a:cubicBezTo>
                  <a:pt x="4417308" y="2201583"/>
                  <a:pt x="4390363" y="2201861"/>
                  <a:pt x="4368540" y="2189391"/>
                </a:cubicBezTo>
                <a:cubicBezTo>
                  <a:pt x="4176754" y="2079799"/>
                  <a:pt x="4430108" y="2173338"/>
                  <a:pt x="4258812" y="2116239"/>
                </a:cubicBezTo>
                <a:cubicBezTo>
                  <a:pt x="4246620" y="2097951"/>
                  <a:pt x="4238777" y="2075849"/>
                  <a:pt x="4222236" y="2061375"/>
                </a:cubicBezTo>
                <a:cubicBezTo>
                  <a:pt x="4189154" y="2032428"/>
                  <a:pt x="4112508" y="1988223"/>
                  <a:pt x="4112508" y="1988223"/>
                </a:cubicBezTo>
                <a:cubicBezTo>
                  <a:pt x="4050851" y="1895737"/>
                  <a:pt x="4109403" y="1959238"/>
                  <a:pt x="4021068" y="1915071"/>
                </a:cubicBezTo>
                <a:cubicBezTo>
                  <a:pt x="4001409" y="1905241"/>
                  <a:pt x="3986289" y="1887422"/>
                  <a:pt x="3966204" y="1878495"/>
                </a:cubicBezTo>
                <a:cubicBezTo>
                  <a:pt x="3930972" y="1862837"/>
                  <a:pt x="3888555" y="1863305"/>
                  <a:pt x="3856476" y="1841919"/>
                </a:cubicBezTo>
                <a:lnTo>
                  <a:pt x="3746748" y="1768767"/>
                </a:lnTo>
                <a:cubicBezTo>
                  <a:pt x="3728460" y="1756575"/>
                  <a:pt x="3712736" y="1739142"/>
                  <a:pt x="3691884" y="1732191"/>
                </a:cubicBezTo>
                <a:lnTo>
                  <a:pt x="3472428" y="1659039"/>
                </a:lnTo>
                <a:cubicBezTo>
                  <a:pt x="3454140" y="1652943"/>
                  <a:pt x="3433604" y="1651444"/>
                  <a:pt x="3417564" y="1640751"/>
                </a:cubicBezTo>
                <a:cubicBezTo>
                  <a:pt x="3399276" y="1628559"/>
                  <a:pt x="3382359" y="1614005"/>
                  <a:pt x="3362700" y="1604175"/>
                </a:cubicBezTo>
                <a:cubicBezTo>
                  <a:pt x="3345458" y="1595554"/>
                  <a:pt x="3324687" y="1595249"/>
                  <a:pt x="3307836" y="1585887"/>
                </a:cubicBezTo>
                <a:cubicBezTo>
                  <a:pt x="3269409" y="1564539"/>
                  <a:pt x="3239811" y="1526636"/>
                  <a:pt x="3198108" y="1512735"/>
                </a:cubicBezTo>
                <a:lnTo>
                  <a:pt x="3033516" y="1457871"/>
                </a:lnTo>
                <a:cubicBezTo>
                  <a:pt x="3015228" y="1451775"/>
                  <a:pt x="2994692" y="1450276"/>
                  <a:pt x="2978652" y="1439583"/>
                </a:cubicBezTo>
                <a:lnTo>
                  <a:pt x="2868924" y="1366431"/>
                </a:lnTo>
                <a:cubicBezTo>
                  <a:pt x="2813825" y="1329698"/>
                  <a:pt x="2805876" y="1321122"/>
                  <a:pt x="2740908" y="1293279"/>
                </a:cubicBezTo>
                <a:cubicBezTo>
                  <a:pt x="2723189" y="1285685"/>
                  <a:pt x="2704332" y="1281087"/>
                  <a:pt x="2686044" y="1274991"/>
                </a:cubicBezTo>
                <a:cubicBezTo>
                  <a:pt x="2427206" y="1298522"/>
                  <a:pt x="2467598" y="1304696"/>
                  <a:pt x="2155692" y="1274991"/>
                </a:cubicBezTo>
                <a:cubicBezTo>
                  <a:pt x="2136502" y="1273163"/>
                  <a:pt x="2119936" y="1259251"/>
                  <a:pt x="2100828" y="1256703"/>
                </a:cubicBezTo>
                <a:cubicBezTo>
                  <a:pt x="2028066" y="1247001"/>
                  <a:pt x="1954329" y="1246521"/>
                  <a:pt x="1881372" y="1238415"/>
                </a:cubicBezTo>
                <a:cubicBezTo>
                  <a:pt x="1844518" y="1234320"/>
                  <a:pt x="1808220" y="1226223"/>
                  <a:pt x="1771644" y="1220127"/>
                </a:cubicBezTo>
                <a:cubicBezTo>
                  <a:pt x="1523979" y="1261405"/>
                  <a:pt x="1828715" y="1220127"/>
                  <a:pt x="1460748" y="1220127"/>
                </a:cubicBezTo>
                <a:cubicBezTo>
                  <a:pt x="1441471" y="1220127"/>
                  <a:pt x="1424420" y="1233119"/>
                  <a:pt x="1405884" y="1238415"/>
                </a:cubicBezTo>
                <a:cubicBezTo>
                  <a:pt x="1245140" y="1284342"/>
                  <a:pt x="1409413" y="1231143"/>
                  <a:pt x="1277868" y="1274991"/>
                </a:cubicBezTo>
                <a:cubicBezTo>
                  <a:pt x="1088081" y="1148466"/>
                  <a:pt x="1381880" y="1341056"/>
                  <a:pt x="1149852" y="1201839"/>
                </a:cubicBezTo>
                <a:cubicBezTo>
                  <a:pt x="1112158" y="1179222"/>
                  <a:pt x="1081827" y="1142588"/>
                  <a:pt x="1040124" y="1128687"/>
                </a:cubicBezTo>
                <a:cubicBezTo>
                  <a:pt x="1003548" y="1116495"/>
                  <a:pt x="962475" y="1113497"/>
                  <a:pt x="930396" y="1092111"/>
                </a:cubicBezTo>
                <a:lnTo>
                  <a:pt x="820668" y="1018959"/>
                </a:lnTo>
                <a:cubicBezTo>
                  <a:pt x="808476" y="1000671"/>
                  <a:pt x="800633" y="978569"/>
                  <a:pt x="784092" y="964095"/>
                </a:cubicBezTo>
                <a:cubicBezTo>
                  <a:pt x="751010" y="935148"/>
                  <a:pt x="674364" y="890943"/>
                  <a:pt x="674364" y="890943"/>
                </a:cubicBezTo>
                <a:cubicBezTo>
                  <a:pt x="586625" y="759335"/>
                  <a:pt x="710871" y="921377"/>
                  <a:pt x="528060" y="799503"/>
                </a:cubicBezTo>
                <a:cubicBezTo>
                  <a:pt x="441117" y="741541"/>
                  <a:pt x="494048" y="769878"/>
                  <a:pt x="363468" y="726351"/>
                </a:cubicBezTo>
                <a:lnTo>
                  <a:pt x="308604" y="708063"/>
                </a:lnTo>
                <a:cubicBezTo>
                  <a:pt x="290316" y="701967"/>
                  <a:pt x="269780" y="700468"/>
                  <a:pt x="253740" y="689775"/>
                </a:cubicBezTo>
                <a:cubicBezTo>
                  <a:pt x="148305" y="619485"/>
                  <a:pt x="250014" y="680340"/>
                  <a:pt x="144012" y="634911"/>
                </a:cubicBezTo>
                <a:cubicBezTo>
                  <a:pt x="79044" y="607068"/>
                  <a:pt x="71095" y="598492"/>
                  <a:pt x="15996" y="561759"/>
                </a:cubicBezTo>
                <a:cubicBezTo>
                  <a:pt x="-5018" y="498716"/>
                  <a:pt x="-15923" y="520526"/>
                  <a:pt x="52572" y="470319"/>
                </a:cubicBezTo>
                <a:close/>
              </a:path>
            </a:pathLst>
          </a:custGeom>
          <a:solidFill>
            <a:schemeClr val="accent2">
              <a:alpha val="2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GB" sz="1800" dirty="0"/>
          </a:p>
        </p:txBody>
      </p:sp>
      <p:sp>
        <p:nvSpPr>
          <p:cNvPr id="10" name="Freeform 10">
            <a:extLst>
              <a:ext uri="{FF2B5EF4-FFF2-40B4-BE49-F238E27FC236}">
                <a16:creationId xmlns:a16="http://schemas.microsoft.com/office/drawing/2014/main" id="{C22A4AEF-7755-4F8C-A4BC-B8073DC248E0}"/>
              </a:ext>
            </a:extLst>
          </p:cNvPr>
          <p:cNvSpPr/>
          <p:nvPr/>
        </p:nvSpPr>
        <p:spPr>
          <a:xfrm>
            <a:off x="9499808" y="4038482"/>
            <a:ext cx="1246187" cy="1128713"/>
          </a:xfrm>
          <a:custGeom>
            <a:avLst/>
            <a:gdLst>
              <a:gd name="connsiteX0" fmla="*/ 109728 w 1246121"/>
              <a:gd name="connsiteY0" fmla="*/ 725392 h 1127728"/>
              <a:gd name="connsiteX1" fmla="*/ 402336 w 1246121"/>
              <a:gd name="connsiteY1" fmla="*/ 579088 h 1127728"/>
              <a:gd name="connsiteX2" fmla="*/ 493776 w 1246121"/>
              <a:gd name="connsiteY2" fmla="*/ 560800 h 1127728"/>
              <a:gd name="connsiteX3" fmla="*/ 658368 w 1246121"/>
              <a:gd name="connsiteY3" fmla="*/ 451072 h 1127728"/>
              <a:gd name="connsiteX4" fmla="*/ 713232 w 1246121"/>
              <a:gd name="connsiteY4" fmla="*/ 414496 h 1127728"/>
              <a:gd name="connsiteX5" fmla="*/ 768096 w 1246121"/>
              <a:gd name="connsiteY5" fmla="*/ 377920 h 1127728"/>
              <a:gd name="connsiteX6" fmla="*/ 822960 w 1246121"/>
              <a:gd name="connsiteY6" fmla="*/ 323056 h 1127728"/>
              <a:gd name="connsiteX7" fmla="*/ 932688 w 1246121"/>
              <a:gd name="connsiteY7" fmla="*/ 249904 h 1127728"/>
              <a:gd name="connsiteX8" fmla="*/ 1024128 w 1246121"/>
              <a:gd name="connsiteY8" fmla="*/ 158464 h 1127728"/>
              <a:gd name="connsiteX9" fmla="*/ 1115568 w 1246121"/>
              <a:gd name="connsiteY9" fmla="*/ 67024 h 1127728"/>
              <a:gd name="connsiteX10" fmla="*/ 1170432 w 1246121"/>
              <a:gd name="connsiteY10" fmla="*/ 304768 h 1127728"/>
              <a:gd name="connsiteX11" fmla="*/ 1188720 w 1246121"/>
              <a:gd name="connsiteY11" fmla="*/ 377920 h 1127728"/>
              <a:gd name="connsiteX12" fmla="*/ 1207008 w 1246121"/>
              <a:gd name="connsiteY12" fmla="*/ 487648 h 1127728"/>
              <a:gd name="connsiteX13" fmla="*/ 1225296 w 1246121"/>
              <a:gd name="connsiteY13" fmla="*/ 798544 h 1127728"/>
              <a:gd name="connsiteX14" fmla="*/ 1243584 w 1246121"/>
              <a:gd name="connsiteY14" fmla="*/ 908272 h 1127728"/>
              <a:gd name="connsiteX15" fmla="*/ 1225296 w 1246121"/>
              <a:gd name="connsiteY15" fmla="*/ 1091152 h 1127728"/>
              <a:gd name="connsiteX16" fmla="*/ 1115568 w 1246121"/>
              <a:gd name="connsiteY16" fmla="*/ 1127728 h 1127728"/>
              <a:gd name="connsiteX17" fmla="*/ 786384 w 1246121"/>
              <a:gd name="connsiteY17" fmla="*/ 1018000 h 1127728"/>
              <a:gd name="connsiteX18" fmla="*/ 676656 w 1246121"/>
              <a:gd name="connsiteY18" fmla="*/ 981424 h 1127728"/>
              <a:gd name="connsiteX19" fmla="*/ 621792 w 1246121"/>
              <a:gd name="connsiteY19" fmla="*/ 963136 h 1127728"/>
              <a:gd name="connsiteX20" fmla="*/ 548640 w 1246121"/>
              <a:gd name="connsiteY20" fmla="*/ 944848 h 1127728"/>
              <a:gd name="connsiteX21" fmla="*/ 493776 w 1246121"/>
              <a:gd name="connsiteY21" fmla="*/ 926560 h 1127728"/>
              <a:gd name="connsiteX22" fmla="*/ 310896 w 1246121"/>
              <a:gd name="connsiteY22" fmla="*/ 889984 h 1127728"/>
              <a:gd name="connsiteX23" fmla="*/ 164592 w 1246121"/>
              <a:gd name="connsiteY23" fmla="*/ 853408 h 1127728"/>
              <a:gd name="connsiteX24" fmla="*/ 54864 w 1246121"/>
              <a:gd name="connsiteY24" fmla="*/ 816832 h 1127728"/>
              <a:gd name="connsiteX25" fmla="*/ 0 w 1246121"/>
              <a:gd name="connsiteY25" fmla="*/ 780256 h 1127728"/>
              <a:gd name="connsiteX26" fmla="*/ 109728 w 1246121"/>
              <a:gd name="connsiteY26" fmla="*/ 725392 h 112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46121" h="1127728">
                <a:moveTo>
                  <a:pt x="109728" y="725392"/>
                </a:moveTo>
                <a:cubicBezTo>
                  <a:pt x="176784" y="691864"/>
                  <a:pt x="302105" y="622044"/>
                  <a:pt x="402336" y="579088"/>
                </a:cubicBezTo>
                <a:cubicBezTo>
                  <a:pt x="430906" y="566844"/>
                  <a:pt x="465479" y="573662"/>
                  <a:pt x="493776" y="560800"/>
                </a:cubicBezTo>
                <a:lnTo>
                  <a:pt x="658368" y="451072"/>
                </a:lnTo>
                <a:lnTo>
                  <a:pt x="713232" y="414496"/>
                </a:lnTo>
                <a:cubicBezTo>
                  <a:pt x="731520" y="402304"/>
                  <a:pt x="752554" y="393462"/>
                  <a:pt x="768096" y="377920"/>
                </a:cubicBezTo>
                <a:cubicBezTo>
                  <a:pt x="786384" y="359632"/>
                  <a:pt x="802545" y="338934"/>
                  <a:pt x="822960" y="323056"/>
                </a:cubicBezTo>
                <a:cubicBezTo>
                  <a:pt x="857659" y="296068"/>
                  <a:pt x="932688" y="249904"/>
                  <a:pt x="932688" y="249904"/>
                </a:cubicBezTo>
                <a:cubicBezTo>
                  <a:pt x="1030224" y="103600"/>
                  <a:pt x="902208" y="280384"/>
                  <a:pt x="1024128" y="158464"/>
                </a:cubicBezTo>
                <a:cubicBezTo>
                  <a:pt x="1146048" y="36544"/>
                  <a:pt x="969264" y="164560"/>
                  <a:pt x="1115568" y="67024"/>
                </a:cubicBezTo>
                <a:cubicBezTo>
                  <a:pt x="1208660" y="-72613"/>
                  <a:pt x="1140516" y="5609"/>
                  <a:pt x="1170432" y="304768"/>
                </a:cubicBezTo>
                <a:cubicBezTo>
                  <a:pt x="1172933" y="329778"/>
                  <a:pt x="1183791" y="353274"/>
                  <a:pt x="1188720" y="377920"/>
                </a:cubicBezTo>
                <a:cubicBezTo>
                  <a:pt x="1195992" y="414280"/>
                  <a:pt x="1200912" y="451072"/>
                  <a:pt x="1207008" y="487648"/>
                </a:cubicBezTo>
                <a:cubicBezTo>
                  <a:pt x="1213104" y="591280"/>
                  <a:pt x="1216303" y="695123"/>
                  <a:pt x="1225296" y="798544"/>
                </a:cubicBezTo>
                <a:cubicBezTo>
                  <a:pt x="1228508" y="835485"/>
                  <a:pt x="1243584" y="871191"/>
                  <a:pt x="1243584" y="908272"/>
                </a:cubicBezTo>
                <a:cubicBezTo>
                  <a:pt x="1243584" y="969536"/>
                  <a:pt x="1256165" y="1038233"/>
                  <a:pt x="1225296" y="1091152"/>
                </a:cubicBezTo>
                <a:cubicBezTo>
                  <a:pt x="1205870" y="1124455"/>
                  <a:pt x="1115568" y="1127728"/>
                  <a:pt x="1115568" y="1127728"/>
                </a:cubicBezTo>
                <a:lnTo>
                  <a:pt x="786384" y="1018000"/>
                </a:lnTo>
                <a:lnTo>
                  <a:pt x="676656" y="981424"/>
                </a:lnTo>
                <a:cubicBezTo>
                  <a:pt x="658368" y="975328"/>
                  <a:pt x="640494" y="967811"/>
                  <a:pt x="621792" y="963136"/>
                </a:cubicBezTo>
                <a:cubicBezTo>
                  <a:pt x="597408" y="957040"/>
                  <a:pt x="572807" y="951753"/>
                  <a:pt x="548640" y="944848"/>
                </a:cubicBezTo>
                <a:cubicBezTo>
                  <a:pt x="530104" y="939552"/>
                  <a:pt x="512312" y="931856"/>
                  <a:pt x="493776" y="926560"/>
                </a:cubicBezTo>
                <a:cubicBezTo>
                  <a:pt x="378425" y="893603"/>
                  <a:pt x="454601" y="920778"/>
                  <a:pt x="310896" y="889984"/>
                </a:cubicBezTo>
                <a:cubicBezTo>
                  <a:pt x="261743" y="879451"/>
                  <a:pt x="212281" y="869304"/>
                  <a:pt x="164592" y="853408"/>
                </a:cubicBezTo>
                <a:cubicBezTo>
                  <a:pt x="128016" y="841216"/>
                  <a:pt x="86943" y="838218"/>
                  <a:pt x="54864" y="816832"/>
                </a:cubicBezTo>
                <a:lnTo>
                  <a:pt x="0" y="780256"/>
                </a:lnTo>
                <a:cubicBezTo>
                  <a:pt x="62037" y="738898"/>
                  <a:pt x="42672" y="758920"/>
                  <a:pt x="109728" y="725392"/>
                </a:cubicBezTo>
                <a:close/>
              </a:path>
            </a:pathLst>
          </a:custGeom>
          <a:solidFill>
            <a:schemeClr val="accent2">
              <a:alpha val="2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GB" sz="1800" dirty="0"/>
          </a:p>
        </p:txBody>
      </p:sp>
      <p:sp>
        <p:nvSpPr>
          <p:cNvPr id="11" name="Freeform 11">
            <a:extLst>
              <a:ext uri="{FF2B5EF4-FFF2-40B4-BE49-F238E27FC236}">
                <a16:creationId xmlns:a16="http://schemas.microsoft.com/office/drawing/2014/main" id="{5EF80D57-E1A5-40EE-8480-7E7A34A7B0DF}"/>
              </a:ext>
            </a:extLst>
          </p:cNvPr>
          <p:cNvSpPr/>
          <p:nvPr/>
        </p:nvSpPr>
        <p:spPr>
          <a:xfrm>
            <a:off x="1525795" y="2844682"/>
            <a:ext cx="6156325" cy="2212975"/>
          </a:xfrm>
          <a:custGeom>
            <a:avLst/>
            <a:gdLst>
              <a:gd name="connsiteX0" fmla="*/ 91440 w 6155598"/>
              <a:gd name="connsiteY0" fmla="*/ 1828800 h 2212848"/>
              <a:gd name="connsiteX1" fmla="*/ 201168 w 6155598"/>
              <a:gd name="connsiteY1" fmla="*/ 1773936 h 2212848"/>
              <a:gd name="connsiteX2" fmla="*/ 310896 w 6155598"/>
              <a:gd name="connsiteY2" fmla="*/ 1719072 h 2212848"/>
              <a:gd name="connsiteX3" fmla="*/ 402336 w 6155598"/>
              <a:gd name="connsiteY3" fmla="*/ 1609344 h 2212848"/>
              <a:gd name="connsiteX4" fmla="*/ 457200 w 6155598"/>
              <a:gd name="connsiteY4" fmla="*/ 1591056 h 2212848"/>
              <a:gd name="connsiteX5" fmla="*/ 512064 w 6155598"/>
              <a:gd name="connsiteY5" fmla="*/ 1536192 h 2212848"/>
              <a:gd name="connsiteX6" fmla="*/ 566928 w 6155598"/>
              <a:gd name="connsiteY6" fmla="*/ 1499616 h 2212848"/>
              <a:gd name="connsiteX7" fmla="*/ 603504 w 6155598"/>
              <a:gd name="connsiteY7" fmla="*/ 1444752 h 2212848"/>
              <a:gd name="connsiteX8" fmla="*/ 658368 w 6155598"/>
              <a:gd name="connsiteY8" fmla="*/ 1426464 h 2212848"/>
              <a:gd name="connsiteX9" fmla="*/ 768096 w 6155598"/>
              <a:gd name="connsiteY9" fmla="*/ 1353312 h 2212848"/>
              <a:gd name="connsiteX10" fmla="*/ 987552 w 6155598"/>
              <a:gd name="connsiteY10" fmla="*/ 1207008 h 2212848"/>
              <a:gd name="connsiteX11" fmla="*/ 1097280 w 6155598"/>
              <a:gd name="connsiteY11" fmla="*/ 1133856 h 2212848"/>
              <a:gd name="connsiteX12" fmla="*/ 1152144 w 6155598"/>
              <a:gd name="connsiteY12" fmla="*/ 1097280 h 2212848"/>
              <a:gd name="connsiteX13" fmla="*/ 1207008 w 6155598"/>
              <a:gd name="connsiteY13" fmla="*/ 1078992 h 2212848"/>
              <a:gd name="connsiteX14" fmla="*/ 1261872 w 6155598"/>
              <a:gd name="connsiteY14" fmla="*/ 1042416 h 2212848"/>
              <a:gd name="connsiteX15" fmla="*/ 1408176 w 6155598"/>
              <a:gd name="connsiteY15" fmla="*/ 1024128 h 2212848"/>
              <a:gd name="connsiteX16" fmla="*/ 1865376 w 6155598"/>
              <a:gd name="connsiteY16" fmla="*/ 1005840 h 2212848"/>
              <a:gd name="connsiteX17" fmla="*/ 2157984 w 6155598"/>
              <a:gd name="connsiteY17" fmla="*/ 1005840 h 2212848"/>
              <a:gd name="connsiteX18" fmla="*/ 2249424 w 6155598"/>
              <a:gd name="connsiteY18" fmla="*/ 987552 h 2212848"/>
              <a:gd name="connsiteX19" fmla="*/ 2359152 w 6155598"/>
              <a:gd name="connsiteY19" fmla="*/ 969264 h 2212848"/>
              <a:gd name="connsiteX20" fmla="*/ 2596896 w 6155598"/>
              <a:gd name="connsiteY20" fmla="*/ 932688 h 2212848"/>
              <a:gd name="connsiteX21" fmla="*/ 2761488 w 6155598"/>
              <a:gd name="connsiteY21" fmla="*/ 859536 h 2212848"/>
              <a:gd name="connsiteX22" fmla="*/ 2889504 w 6155598"/>
              <a:gd name="connsiteY22" fmla="*/ 822960 h 2212848"/>
              <a:gd name="connsiteX23" fmla="*/ 2999232 w 6155598"/>
              <a:gd name="connsiteY23" fmla="*/ 786384 h 2212848"/>
              <a:gd name="connsiteX24" fmla="*/ 3127248 w 6155598"/>
              <a:gd name="connsiteY24" fmla="*/ 749808 h 2212848"/>
              <a:gd name="connsiteX25" fmla="*/ 3200400 w 6155598"/>
              <a:gd name="connsiteY25" fmla="*/ 731520 h 2212848"/>
              <a:gd name="connsiteX26" fmla="*/ 3310128 w 6155598"/>
              <a:gd name="connsiteY26" fmla="*/ 694944 h 2212848"/>
              <a:gd name="connsiteX27" fmla="*/ 3383280 w 6155598"/>
              <a:gd name="connsiteY27" fmla="*/ 676656 h 2212848"/>
              <a:gd name="connsiteX28" fmla="*/ 3493008 w 6155598"/>
              <a:gd name="connsiteY28" fmla="*/ 640080 h 2212848"/>
              <a:gd name="connsiteX29" fmla="*/ 3547872 w 6155598"/>
              <a:gd name="connsiteY29" fmla="*/ 621792 h 2212848"/>
              <a:gd name="connsiteX30" fmla="*/ 3602736 w 6155598"/>
              <a:gd name="connsiteY30" fmla="*/ 603504 h 2212848"/>
              <a:gd name="connsiteX31" fmla="*/ 3657600 w 6155598"/>
              <a:gd name="connsiteY31" fmla="*/ 585216 h 2212848"/>
              <a:gd name="connsiteX32" fmla="*/ 3767328 w 6155598"/>
              <a:gd name="connsiteY32" fmla="*/ 530352 h 2212848"/>
              <a:gd name="connsiteX33" fmla="*/ 3877056 w 6155598"/>
              <a:gd name="connsiteY33" fmla="*/ 457200 h 2212848"/>
              <a:gd name="connsiteX34" fmla="*/ 3931920 w 6155598"/>
              <a:gd name="connsiteY34" fmla="*/ 438912 h 2212848"/>
              <a:gd name="connsiteX35" fmla="*/ 4041648 w 6155598"/>
              <a:gd name="connsiteY35" fmla="*/ 365760 h 2212848"/>
              <a:gd name="connsiteX36" fmla="*/ 4096512 w 6155598"/>
              <a:gd name="connsiteY36" fmla="*/ 329184 h 2212848"/>
              <a:gd name="connsiteX37" fmla="*/ 4151376 w 6155598"/>
              <a:gd name="connsiteY37" fmla="*/ 292608 h 2212848"/>
              <a:gd name="connsiteX38" fmla="*/ 4315968 w 6155598"/>
              <a:gd name="connsiteY38" fmla="*/ 201168 h 2212848"/>
              <a:gd name="connsiteX39" fmla="*/ 4480560 w 6155598"/>
              <a:gd name="connsiteY39" fmla="*/ 91440 h 2212848"/>
              <a:gd name="connsiteX40" fmla="*/ 4590288 w 6155598"/>
              <a:gd name="connsiteY40" fmla="*/ 36576 h 2212848"/>
              <a:gd name="connsiteX41" fmla="*/ 4645152 w 6155598"/>
              <a:gd name="connsiteY41" fmla="*/ 0 h 2212848"/>
              <a:gd name="connsiteX42" fmla="*/ 4828032 w 6155598"/>
              <a:gd name="connsiteY42" fmla="*/ 36576 h 2212848"/>
              <a:gd name="connsiteX43" fmla="*/ 4919472 w 6155598"/>
              <a:gd name="connsiteY43" fmla="*/ 54864 h 2212848"/>
              <a:gd name="connsiteX44" fmla="*/ 5065776 w 6155598"/>
              <a:gd name="connsiteY44" fmla="*/ 91440 h 2212848"/>
              <a:gd name="connsiteX45" fmla="*/ 5193792 w 6155598"/>
              <a:gd name="connsiteY45" fmla="*/ 128016 h 2212848"/>
              <a:gd name="connsiteX46" fmla="*/ 5358384 w 6155598"/>
              <a:gd name="connsiteY46" fmla="*/ 201168 h 2212848"/>
              <a:gd name="connsiteX47" fmla="*/ 5413248 w 6155598"/>
              <a:gd name="connsiteY47" fmla="*/ 219456 h 2212848"/>
              <a:gd name="connsiteX48" fmla="*/ 5468112 w 6155598"/>
              <a:gd name="connsiteY48" fmla="*/ 256032 h 2212848"/>
              <a:gd name="connsiteX49" fmla="*/ 5577840 w 6155598"/>
              <a:gd name="connsiteY49" fmla="*/ 292608 h 2212848"/>
              <a:gd name="connsiteX50" fmla="*/ 5632704 w 6155598"/>
              <a:gd name="connsiteY50" fmla="*/ 329184 h 2212848"/>
              <a:gd name="connsiteX51" fmla="*/ 5742432 w 6155598"/>
              <a:gd name="connsiteY51" fmla="*/ 365760 h 2212848"/>
              <a:gd name="connsiteX52" fmla="*/ 5797296 w 6155598"/>
              <a:gd name="connsiteY52" fmla="*/ 384048 h 2212848"/>
              <a:gd name="connsiteX53" fmla="*/ 5852160 w 6155598"/>
              <a:gd name="connsiteY53" fmla="*/ 402336 h 2212848"/>
              <a:gd name="connsiteX54" fmla="*/ 5907024 w 6155598"/>
              <a:gd name="connsiteY54" fmla="*/ 420624 h 2212848"/>
              <a:gd name="connsiteX55" fmla="*/ 6016752 w 6155598"/>
              <a:gd name="connsiteY55" fmla="*/ 493776 h 2212848"/>
              <a:gd name="connsiteX56" fmla="*/ 6071616 w 6155598"/>
              <a:gd name="connsiteY56" fmla="*/ 530352 h 2212848"/>
              <a:gd name="connsiteX57" fmla="*/ 6144768 w 6155598"/>
              <a:gd name="connsiteY57" fmla="*/ 640080 h 2212848"/>
              <a:gd name="connsiteX58" fmla="*/ 5943600 w 6155598"/>
              <a:gd name="connsiteY58" fmla="*/ 694944 h 2212848"/>
              <a:gd name="connsiteX59" fmla="*/ 5870448 w 6155598"/>
              <a:gd name="connsiteY59" fmla="*/ 713232 h 2212848"/>
              <a:gd name="connsiteX60" fmla="*/ 5815584 w 6155598"/>
              <a:gd name="connsiteY60" fmla="*/ 731520 h 2212848"/>
              <a:gd name="connsiteX61" fmla="*/ 5650992 w 6155598"/>
              <a:gd name="connsiteY61" fmla="*/ 768096 h 2212848"/>
              <a:gd name="connsiteX62" fmla="*/ 5541264 w 6155598"/>
              <a:gd name="connsiteY62" fmla="*/ 804672 h 2212848"/>
              <a:gd name="connsiteX63" fmla="*/ 5431536 w 6155598"/>
              <a:gd name="connsiteY63" fmla="*/ 877824 h 2212848"/>
              <a:gd name="connsiteX64" fmla="*/ 5394960 w 6155598"/>
              <a:gd name="connsiteY64" fmla="*/ 932688 h 2212848"/>
              <a:gd name="connsiteX65" fmla="*/ 5340096 w 6155598"/>
              <a:gd name="connsiteY65" fmla="*/ 950976 h 2212848"/>
              <a:gd name="connsiteX66" fmla="*/ 5285232 w 6155598"/>
              <a:gd name="connsiteY66" fmla="*/ 987552 h 2212848"/>
              <a:gd name="connsiteX67" fmla="*/ 5230368 w 6155598"/>
              <a:gd name="connsiteY67" fmla="*/ 1005840 h 2212848"/>
              <a:gd name="connsiteX68" fmla="*/ 5065776 w 6155598"/>
              <a:gd name="connsiteY68" fmla="*/ 1115568 h 2212848"/>
              <a:gd name="connsiteX69" fmla="*/ 5010912 w 6155598"/>
              <a:gd name="connsiteY69" fmla="*/ 1152144 h 2212848"/>
              <a:gd name="connsiteX70" fmla="*/ 4901184 w 6155598"/>
              <a:gd name="connsiteY70" fmla="*/ 1207008 h 2212848"/>
              <a:gd name="connsiteX71" fmla="*/ 4846320 w 6155598"/>
              <a:gd name="connsiteY71" fmla="*/ 1225296 h 2212848"/>
              <a:gd name="connsiteX72" fmla="*/ 4791456 w 6155598"/>
              <a:gd name="connsiteY72" fmla="*/ 1261872 h 2212848"/>
              <a:gd name="connsiteX73" fmla="*/ 4663440 w 6155598"/>
              <a:gd name="connsiteY73" fmla="*/ 1316736 h 2212848"/>
              <a:gd name="connsiteX74" fmla="*/ 4553712 w 6155598"/>
              <a:gd name="connsiteY74" fmla="*/ 1389888 h 2212848"/>
              <a:gd name="connsiteX75" fmla="*/ 4443984 w 6155598"/>
              <a:gd name="connsiteY75" fmla="*/ 1426464 h 2212848"/>
              <a:gd name="connsiteX76" fmla="*/ 4389120 w 6155598"/>
              <a:gd name="connsiteY76" fmla="*/ 1444752 h 2212848"/>
              <a:gd name="connsiteX77" fmla="*/ 4334256 w 6155598"/>
              <a:gd name="connsiteY77" fmla="*/ 1481328 h 2212848"/>
              <a:gd name="connsiteX78" fmla="*/ 4224528 w 6155598"/>
              <a:gd name="connsiteY78" fmla="*/ 1517904 h 2212848"/>
              <a:gd name="connsiteX79" fmla="*/ 4169664 w 6155598"/>
              <a:gd name="connsiteY79" fmla="*/ 1536192 h 2212848"/>
              <a:gd name="connsiteX80" fmla="*/ 4114800 w 6155598"/>
              <a:gd name="connsiteY80" fmla="*/ 1572768 h 2212848"/>
              <a:gd name="connsiteX81" fmla="*/ 4005072 w 6155598"/>
              <a:gd name="connsiteY81" fmla="*/ 1609344 h 2212848"/>
              <a:gd name="connsiteX82" fmla="*/ 3950208 w 6155598"/>
              <a:gd name="connsiteY82" fmla="*/ 1627632 h 2212848"/>
              <a:gd name="connsiteX83" fmla="*/ 3895344 w 6155598"/>
              <a:gd name="connsiteY83" fmla="*/ 1664208 h 2212848"/>
              <a:gd name="connsiteX84" fmla="*/ 3785616 w 6155598"/>
              <a:gd name="connsiteY84" fmla="*/ 1700784 h 2212848"/>
              <a:gd name="connsiteX85" fmla="*/ 3675888 w 6155598"/>
              <a:gd name="connsiteY85" fmla="*/ 1755648 h 2212848"/>
              <a:gd name="connsiteX86" fmla="*/ 3621024 w 6155598"/>
              <a:gd name="connsiteY86" fmla="*/ 1792224 h 2212848"/>
              <a:gd name="connsiteX87" fmla="*/ 3511296 w 6155598"/>
              <a:gd name="connsiteY87" fmla="*/ 1828800 h 2212848"/>
              <a:gd name="connsiteX88" fmla="*/ 3401568 w 6155598"/>
              <a:gd name="connsiteY88" fmla="*/ 1883664 h 2212848"/>
              <a:gd name="connsiteX89" fmla="*/ 3291840 w 6155598"/>
              <a:gd name="connsiteY89" fmla="*/ 1956816 h 2212848"/>
              <a:gd name="connsiteX90" fmla="*/ 3182112 w 6155598"/>
              <a:gd name="connsiteY90" fmla="*/ 2011680 h 2212848"/>
              <a:gd name="connsiteX91" fmla="*/ 3127248 w 6155598"/>
              <a:gd name="connsiteY91" fmla="*/ 2029968 h 2212848"/>
              <a:gd name="connsiteX92" fmla="*/ 2907792 w 6155598"/>
              <a:gd name="connsiteY92" fmla="*/ 2084832 h 2212848"/>
              <a:gd name="connsiteX93" fmla="*/ 2834640 w 6155598"/>
              <a:gd name="connsiteY93" fmla="*/ 2103120 h 2212848"/>
              <a:gd name="connsiteX94" fmla="*/ 2743200 w 6155598"/>
              <a:gd name="connsiteY94" fmla="*/ 2121408 h 2212848"/>
              <a:gd name="connsiteX95" fmla="*/ 2688336 w 6155598"/>
              <a:gd name="connsiteY95" fmla="*/ 2139696 h 2212848"/>
              <a:gd name="connsiteX96" fmla="*/ 2505456 w 6155598"/>
              <a:gd name="connsiteY96" fmla="*/ 2157984 h 2212848"/>
              <a:gd name="connsiteX97" fmla="*/ 2340864 w 6155598"/>
              <a:gd name="connsiteY97" fmla="*/ 2176272 h 2212848"/>
              <a:gd name="connsiteX98" fmla="*/ 1975104 w 6155598"/>
              <a:gd name="connsiteY98" fmla="*/ 2212848 h 2212848"/>
              <a:gd name="connsiteX99" fmla="*/ 1225296 w 6155598"/>
              <a:gd name="connsiteY99" fmla="*/ 2176272 h 2212848"/>
              <a:gd name="connsiteX100" fmla="*/ 1042416 w 6155598"/>
              <a:gd name="connsiteY100" fmla="*/ 2121408 h 2212848"/>
              <a:gd name="connsiteX101" fmla="*/ 987552 w 6155598"/>
              <a:gd name="connsiteY101" fmla="*/ 2103120 h 2212848"/>
              <a:gd name="connsiteX102" fmla="*/ 822960 w 6155598"/>
              <a:gd name="connsiteY102" fmla="*/ 2084832 h 2212848"/>
              <a:gd name="connsiteX103" fmla="*/ 713232 w 6155598"/>
              <a:gd name="connsiteY103" fmla="*/ 2103120 h 2212848"/>
              <a:gd name="connsiteX104" fmla="*/ 658368 w 6155598"/>
              <a:gd name="connsiteY104" fmla="*/ 2084832 h 2212848"/>
              <a:gd name="connsiteX105" fmla="*/ 512064 w 6155598"/>
              <a:gd name="connsiteY105" fmla="*/ 2066544 h 2212848"/>
              <a:gd name="connsiteX106" fmla="*/ 365760 w 6155598"/>
              <a:gd name="connsiteY106" fmla="*/ 1993392 h 2212848"/>
              <a:gd name="connsiteX107" fmla="*/ 310896 w 6155598"/>
              <a:gd name="connsiteY107" fmla="*/ 1975104 h 2212848"/>
              <a:gd name="connsiteX108" fmla="*/ 182880 w 6155598"/>
              <a:gd name="connsiteY108" fmla="*/ 1956816 h 2212848"/>
              <a:gd name="connsiteX109" fmla="*/ 128016 w 6155598"/>
              <a:gd name="connsiteY109" fmla="*/ 1938528 h 2212848"/>
              <a:gd name="connsiteX110" fmla="*/ 54864 w 6155598"/>
              <a:gd name="connsiteY110" fmla="*/ 1920240 h 2212848"/>
              <a:gd name="connsiteX111" fmla="*/ 0 w 6155598"/>
              <a:gd name="connsiteY111" fmla="*/ 1883664 h 2212848"/>
              <a:gd name="connsiteX112" fmla="*/ 91440 w 6155598"/>
              <a:gd name="connsiteY112" fmla="*/ 1828800 h 2212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155598" h="2212848">
                <a:moveTo>
                  <a:pt x="91440" y="1828800"/>
                </a:moveTo>
                <a:cubicBezTo>
                  <a:pt x="124968" y="1810512"/>
                  <a:pt x="165421" y="1793795"/>
                  <a:pt x="201168" y="1773936"/>
                </a:cubicBezTo>
                <a:cubicBezTo>
                  <a:pt x="307523" y="1714850"/>
                  <a:pt x="204087" y="1754675"/>
                  <a:pt x="310896" y="1719072"/>
                </a:cubicBezTo>
                <a:cubicBezTo>
                  <a:pt x="337885" y="1678589"/>
                  <a:pt x="360093" y="1637506"/>
                  <a:pt x="402336" y="1609344"/>
                </a:cubicBezTo>
                <a:cubicBezTo>
                  <a:pt x="418376" y="1598651"/>
                  <a:pt x="438912" y="1597152"/>
                  <a:pt x="457200" y="1591056"/>
                </a:cubicBezTo>
                <a:cubicBezTo>
                  <a:pt x="475488" y="1572768"/>
                  <a:pt x="492195" y="1552749"/>
                  <a:pt x="512064" y="1536192"/>
                </a:cubicBezTo>
                <a:cubicBezTo>
                  <a:pt x="528949" y="1522121"/>
                  <a:pt x="551386" y="1515158"/>
                  <a:pt x="566928" y="1499616"/>
                </a:cubicBezTo>
                <a:cubicBezTo>
                  <a:pt x="582470" y="1484074"/>
                  <a:pt x="586341" y="1458482"/>
                  <a:pt x="603504" y="1444752"/>
                </a:cubicBezTo>
                <a:cubicBezTo>
                  <a:pt x="618557" y="1432710"/>
                  <a:pt x="641517" y="1435826"/>
                  <a:pt x="658368" y="1426464"/>
                </a:cubicBezTo>
                <a:cubicBezTo>
                  <a:pt x="696795" y="1405116"/>
                  <a:pt x="731520" y="1377696"/>
                  <a:pt x="768096" y="1353312"/>
                </a:cubicBezTo>
                <a:lnTo>
                  <a:pt x="987552" y="1207008"/>
                </a:lnTo>
                <a:lnTo>
                  <a:pt x="1097280" y="1133856"/>
                </a:lnTo>
                <a:cubicBezTo>
                  <a:pt x="1115568" y="1121664"/>
                  <a:pt x="1131292" y="1104231"/>
                  <a:pt x="1152144" y="1097280"/>
                </a:cubicBezTo>
                <a:cubicBezTo>
                  <a:pt x="1170432" y="1091184"/>
                  <a:pt x="1189766" y="1087613"/>
                  <a:pt x="1207008" y="1078992"/>
                </a:cubicBezTo>
                <a:cubicBezTo>
                  <a:pt x="1226667" y="1069162"/>
                  <a:pt x="1240667" y="1048199"/>
                  <a:pt x="1261872" y="1042416"/>
                </a:cubicBezTo>
                <a:cubicBezTo>
                  <a:pt x="1309288" y="1029484"/>
                  <a:pt x="1359118" y="1027101"/>
                  <a:pt x="1408176" y="1024128"/>
                </a:cubicBezTo>
                <a:cubicBezTo>
                  <a:pt x="1560419" y="1014901"/>
                  <a:pt x="1712976" y="1011936"/>
                  <a:pt x="1865376" y="1005840"/>
                </a:cubicBezTo>
                <a:cubicBezTo>
                  <a:pt x="2174022" y="961748"/>
                  <a:pt x="1789213" y="1005840"/>
                  <a:pt x="2157984" y="1005840"/>
                </a:cubicBezTo>
                <a:cubicBezTo>
                  <a:pt x="2189068" y="1005840"/>
                  <a:pt x="2218842" y="993112"/>
                  <a:pt x="2249424" y="987552"/>
                </a:cubicBezTo>
                <a:cubicBezTo>
                  <a:pt x="2285906" y="980919"/>
                  <a:pt x="2322444" y="974508"/>
                  <a:pt x="2359152" y="969264"/>
                </a:cubicBezTo>
                <a:cubicBezTo>
                  <a:pt x="2437021" y="958140"/>
                  <a:pt x="2520052" y="953645"/>
                  <a:pt x="2596896" y="932688"/>
                </a:cubicBezTo>
                <a:cubicBezTo>
                  <a:pt x="2804494" y="876070"/>
                  <a:pt x="2630637" y="924961"/>
                  <a:pt x="2761488" y="859536"/>
                </a:cubicBezTo>
                <a:cubicBezTo>
                  <a:pt x="2792218" y="844171"/>
                  <a:pt x="2860206" y="831749"/>
                  <a:pt x="2889504" y="822960"/>
                </a:cubicBezTo>
                <a:cubicBezTo>
                  <a:pt x="2926433" y="811881"/>
                  <a:pt x="2961829" y="795735"/>
                  <a:pt x="2999232" y="786384"/>
                </a:cubicBezTo>
                <a:cubicBezTo>
                  <a:pt x="3227917" y="729213"/>
                  <a:pt x="2943595" y="802280"/>
                  <a:pt x="3127248" y="749808"/>
                </a:cubicBezTo>
                <a:cubicBezTo>
                  <a:pt x="3151415" y="742903"/>
                  <a:pt x="3176326" y="738742"/>
                  <a:pt x="3200400" y="731520"/>
                </a:cubicBezTo>
                <a:cubicBezTo>
                  <a:pt x="3237329" y="720441"/>
                  <a:pt x="3272725" y="704295"/>
                  <a:pt x="3310128" y="694944"/>
                </a:cubicBezTo>
                <a:cubicBezTo>
                  <a:pt x="3334512" y="688848"/>
                  <a:pt x="3359206" y="683878"/>
                  <a:pt x="3383280" y="676656"/>
                </a:cubicBezTo>
                <a:cubicBezTo>
                  <a:pt x="3420209" y="665577"/>
                  <a:pt x="3456432" y="652272"/>
                  <a:pt x="3493008" y="640080"/>
                </a:cubicBezTo>
                <a:lnTo>
                  <a:pt x="3547872" y="621792"/>
                </a:lnTo>
                <a:lnTo>
                  <a:pt x="3602736" y="603504"/>
                </a:lnTo>
                <a:cubicBezTo>
                  <a:pt x="3621024" y="597408"/>
                  <a:pt x="3641560" y="595909"/>
                  <a:pt x="3657600" y="585216"/>
                </a:cubicBezTo>
                <a:cubicBezTo>
                  <a:pt x="3901162" y="422842"/>
                  <a:pt x="3540181" y="656545"/>
                  <a:pt x="3767328" y="530352"/>
                </a:cubicBezTo>
                <a:cubicBezTo>
                  <a:pt x="3805755" y="509004"/>
                  <a:pt x="3835353" y="471101"/>
                  <a:pt x="3877056" y="457200"/>
                </a:cubicBezTo>
                <a:cubicBezTo>
                  <a:pt x="3895344" y="451104"/>
                  <a:pt x="3915069" y="448274"/>
                  <a:pt x="3931920" y="438912"/>
                </a:cubicBezTo>
                <a:cubicBezTo>
                  <a:pt x="3970347" y="417564"/>
                  <a:pt x="4005072" y="390144"/>
                  <a:pt x="4041648" y="365760"/>
                </a:cubicBezTo>
                <a:lnTo>
                  <a:pt x="4096512" y="329184"/>
                </a:lnTo>
                <a:cubicBezTo>
                  <a:pt x="4114800" y="316992"/>
                  <a:pt x="4130524" y="299559"/>
                  <a:pt x="4151376" y="292608"/>
                </a:cubicBezTo>
                <a:cubicBezTo>
                  <a:pt x="4247943" y="260419"/>
                  <a:pt x="4190200" y="285013"/>
                  <a:pt x="4315968" y="201168"/>
                </a:cubicBezTo>
                <a:lnTo>
                  <a:pt x="4480560" y="91440"/>
                </a:lnTo>
                <a:cubicBezTo>
                  <a:pt x="4637793" y="-13382"/>
                  <a:pt x="4438857" y="112292"/>
                  <a:pt x="4590288" y="36576"/>
                </a:cubicBezTo>
                <a:cubicBezTo>
                  <a:pt x="4609947" y="26746"/>
                  <a:pt x="4626864" y="12192"/>
                  <a:pt x="4645152" y="0"/>
                </a:cubicBezTo>
                <a:lnTo>
                  <a:pt x="4828032" y="36576"/>
                </a:lnTo>
                <a:cubicBezTo>
                  <a:pt x="4858512" y="42672"/>
                  <a:pt x="4889316" y="47325"/>
                  <a:pt x="4919472" y="54864"/>
                </a:cubicBezTo>
                <a:cubicBezTo>
                  <a:pt x="4968240" y="67056"/>
                  <a:pt x="5018087" y="75544"/>
                  <a:pt x="5065776" y="91440"/>
                </a:cubicBezTo>
                <a:cubicBezTo>
                  <a:pt x="5144485" y="117676"/>
                  <a:pt x="5101938" y="105053"/>
                  <a:pt x="5193792" y="128016"/>
                </a:cubicBezTo>
                <a:cubicBezTo>
                  <a:pt x="5280735" y="185978"/>
                  <a:pt x="5227804" y="157641"/>
                  <a:pt x="5358384" y="201168"/>
                </a:cubicBezTo>
                <a:cubicBezTo>
                  <a:pt x="5376672" y="207264"/>
                  <a:pt x="5397208" y="208763"/>
                  <a:pt x="5413248" y="219456"/>
                </a:cubicBezTo>
                <a:cubicBezTo>
                  <a:pt x="5431536" y="231648"/>
                  <a:pt x="5448027" y="247105"/>
                  <a:pt x="5468112" y="256032"/>
                </a:cubicBezTo>
                <a:cubicBezTo>
                  <a:pt x="5503344" y="271690"/>
                  <a:pt x="5545761" y="271222"/>
                  <a:pt x="5577840" y="292608"/>
                </a:cubicBezTo>
                <a:cubicBezTo>
                  <a:pt x="5596128" y="304800"/>
                  <a:pt x="5612619" y="320257"/>
                  <a:pt x="5632704" y="329184"/>
                </a:cubicBezTo>
                <a:cubicBezTo>
                  <a:pt x="5667936" y="344842"/>
                  <a:pt x="5705856" y="353568"/>
                  <a:pt x="5742432" y="365760"/>
                </a:cubicBezTo>
                <a:lnTo>
                  <a:pt x="5797296" y="384048"/>
                </a:lnTo>
                <a:lnTo>
                  <a:pt x="5852160" y="402336"/>
                </a:lnTo>
                <a:cubicBezTo>
                  <a:pt x="5870448" y="408432"/>
                  <a:pt x="5890984" y="409931"/>
                  <a:pt x="5907024" y="420624"/>
                </a:cubicBezTo>
                <a:lnTo>
                  <a:pt x="6016752" y="493776"/>
                </a:lnTo>
                <a:lnTo>
                  <a:pt x="6071616" y="530352"/>
                </a:lnTo>
                <a:cubicBezTo>
                  <a:pt x="6096000" y="566928"/>
                  <a:pt x="6186471" y="626179"/>
                  <a:pt x="6144768" y="640080"/>
                </a:cubicBezTo>
                <a:cubicBezTo>
                  <a:pt x="6042215" y="674264"/>
                  <a:pt x="6108606" y="653693"/>
                  <a:pt x="5943600" y="694944"/>
                </a:cubicBezTo>
                <a:cubicBezTo>
                  <a:pt x="5919216" y="701040"/>
                  <a:pt x="5894293" y="705284"/>
                  <a:pt x="5870448" y="713232"/>
                </a:cubicBezTo>
                <a:cubicBezTo>
                  <a:pt x="5852160" y="719328"/>
                  <a:pt x="5834286" y="726845"/>
                  <a:pt x="5815584" y="731520"/>
                </a:cubicBezTo>
                <a:cubicBezTo>
                  <a:pt x="5711171" y="757623"/>
                  <a:pt x="5744860" y="739936"/>
                  <a:pt x="5650992" y="768096"/>
                </a:cubicBezTo>
                <a:cubicBezTo>
                  <a:pt x="5614063" y="779175"/>
                  <a:pt x="5573343" y="783286"/>
                  <a:pt x="5541264" y="804672"/>
                </a:cubicBezTo>
                <a:lnTo>
                  <a:pt x="5431536" y="877824"/>
                </a:lnTo>
                <a:cubicBezTo>
                  <a:pt x="5419344" y="896112"/>
                  <a:pt x="5412123" y="918958"/>
                  <a:pt x="5394960" y="932688"/>
                </a:cubicBezTo>
                <a:cubicBezTo>
                  <a:pt x="5379907" y="944730"/>
                  <a:pt x="5357338" y="942355"/>
                  <a:pt x="5340096" y="950976"/>
                </a:cubicBezTo>
                <a:cubicBezTo>
                  <a:pt x="5320437" y="960806"/>
                  <a:pt x="5304891" y="977722"/>
                  <a:pt x="5285232" y="987552"/>
                </a:cubicBezTo>
                <a:cubicBezTo>
                  <a:pt x="5267990" y="996173"/>
                  <a:pt x="5247219" y="996478"/>
                  <a:pt x="5230368" y="1005840"/>
                </a:cubicBezTo>
                <a:lnTo>
                  <a:pt x="5065776" y="1115568"/>
                </a:lnTo>
                <a:cubicBezTo>
                  <a:pt x="5047488" y="1127760"/>
                  <a:pt x="5031764" y="1145193"/>
                  <a:pt x="5010912" y="1152144"/>
                </a:cubicBezTo>
                <a:cubicBezTo>
                  <a:pt x="4873010" y="1198111"/>
                  <a:pt x="5042991" y="1136104"/>
                  <a:pt x="4901184" y="1207008"/>
                </a:cubicBezTo>
                <a:cubicBezTo>
                  <a:pt x="4883942" y="1215629"/>
                  <a:pt x="4863562" y="1216675"/>
                  <a:pt x="4846320" y="1225296"/>
                </a:cubicBezTo>
                <a:cubicBezTo>
                  <a:pt x="4826661" y="1235126"/>
                  <a:pt x="4811115" y="1252042"/>
                  <a:pt x="4791456" y="1261872"/>
                </a:cubicBezTo>
                <a:cubicBezTo>
                  <a:pt x="4640102" y="1337549"/>
                  <a:pt x="4853716" y="1202571"/>
                  <a:pt x="4663440" y="1316736"/>
                </a:cubicBezTo>
                <a:cubicBezTo>
                  <a:pt x="4625746" y="1339353"/>
                  <a:pt x="4595415" y="1375987"/>
                  <a:pt x="4553712" y="1389888"/>
                </a:cubicBezTo>
                <a:lnTo>
                  <a:pt x="4443984" y="1426464"/>
                </a:lnTo>
                <a:cubicBezTo>
                  <a:pt x="4425696" y="1432560"/>
                  <a:pt x="4405160" y="1434059"/>
                  <a:pt x="4389120" y="1444752"/>
                </a:cubicBezTo>
                <a:cubicBezTo>
                  <a:pt x="4370832" y="1456944"/>
                  <a:pt x="4354341" y="1472401"/>
                  <a:pt x="4334256" y="1481328"/>
                </a:cubicBezTo>
                <a:cubicBezTo>
                  <a:pt x="4299024" y="1496986"/>
                  <a:pt x="4261104" y="1505712"/>
                  <a:pt x="4224528" y="1517904"/>
                </a:cubicBezTo>
                <a:cubicBezTo>
                  <a:pt x="4206240" y="1524000"/>
                  <a:pt x="4185704" y="1525499"/>
                  <a:pt x="4169664" y="1536192"/>
                </a:cubicBezTo>
                <a:cubicBezTo>
                  <a:pt x="4151376" y="1548384"/>
                  <a:pt x="4134885" y="1563841"/>
                  <a:pt x="4114800" y="1572768"/>
                </a:cubicBezTo>
                <a:cubicBezTo>
                  <a:pt x="4079568" y="1588426"/>
                  <a:pt x="4041648" y="1597152"/>
                  <a:pt x="4005072" y="1609344"/>
                </a:cubicBezTo>
                <a:cubicBezTo>
                  <a:pt x="3986784" y="1615440"/>
                  <a:pt x="3966248" y="1616939"/>
                  <a:pt x="3950208" y="1627632"/>
                </a:cubicBezTo>
                <a:cubicBezTo>
                  <a:pt x="3931920" y="1639824"/>
                  <a:pt x="3915429" y="1655281"/>
                  <a:pt x="3895344" y="1664208"/>
                </a:cubicBezTo>
                <a:cubicBezTo>
                  <a:pt x="3860112" y="1679866"/>
                  <a:pt x="3817695" y="1679398"/>
                  <a:pt x="3785616" y="1700784"/>
                </a:cubicBezTo>
                <a:cubicBezTo>
                  <a:pt x="3628383" y="1805606"/>
                  <a:pt x="3827319" y="1679932"/>
                  <a:pt x="3675888" y="1755648"/>
                </a:cubicBezTo>
                <a:cubicBezTo>
                  <a:pt x="3656229" y="1765478"/>
                  <a:pt x="3641109" y="1783297"/>
                  <a:pt x="3621024" y="1792224"/>
                </a:cubicBezTo>
                <a:cubicBezTo>
                  <a:pt x="3585792" y="1807882"/>
                  <a:pt x="3543375" y="1807414"/>
                  <a:pt x="3511296" y="1828800"/>
                </a:cubicBezTo>
                <a:cubicBezTo>
                  <a:pt x="3267734" y="1991174"/>
                  <a:pt x="3628715" y="1757471"/>
                  <a:pt x="3401568" y="1883664"/>
                </a:cubicBezTo>
                <a:cubicBezTo>
                  <a:pt x="3363141" y="1905012"/>
                  <a:pt x="3333543" y="1942915"/>
                  <a:pt x="3291840" y="1956816"/>
                </a:cubicBezTo>
                <a:cubicBezTo>
                  <a:pt x="3153938" y="2002783"/>
                  <a:pt x="3323919" y="1940776"/>
                  <a:pt x="3182112" y="2011680"/>
                </a:cubicBezTo>
                <a:cubicBezTo>
                  <a:pt x="3164870" y="2020301"/>
                  <a:pt x="3145846" y="2024896"/>
                  <a:pt x="3127248" y="2029968"/>
                </a:cubicBezTo>
                <a:lnTo>
                  <a:pt x="2907792" y="2084832"/>
                </a:lnTo>
                <a:cubicBezTo>
                  <a:pt x="2883408" y="2090928"/>
                  <a:pt x="2859286" y="2098191"/>
                  <a:pt x="2834640" y="2103120"/>
                </a:cubicBezTo>
                <a:cubicBezTo>
                  <a:pt x="2804160" y="2109216"/>
                  <a:pt x="2773356" y="2113869"/>
                  <a:pt x="2743200" y="2121408"/>
                </a:cubicBezTo>
                <a:cubicBezTo>
                  <a:pt x="2724498" y="2126083"/>
                  <a:pt x="2707389" y="2136765"/>
                  <a:pt x="2688336" y="2139696"/>
                </a:cubicBezTo>
                <a:cubicBezTo>
                  <a:pt x="2627784" y="2149012"/>
                  <a:pt x="2566383" y="2151571"/>
                  <a:pt x="2505456" y="2157984"/>
                </a:cubicBezTo>
                <a:lnTo>
                  <a:pt x="2340864" y="2176272"/>
                </a:lnTo>
                <a:cubicBezTo>
                  <a:pt x="1875150" y="2222843"/>
                  <a:pt x="2378431" y="2168034"/>
                  <a:pt x="1975104" y="2212848"/>
                </a:cubicBezTo>
                <a:cubicBezTo>
                  <a:pt x="1755423" y="2206191"/>
                  <a:pt x="1465581" y="2216319"/>
                  <a:pt x="1225296" y="2176272"/>
                </a:cubicBezTo>
                <a:cubicBezTo>
                  <a:pt x="1170018" y="2167059"/>
                  <a:pt x="1091197" y="2137668"/>
                  <a:pt x="1042416" y="2121408"/>
                </a:cubicBezTo>
                <a:cubicBezTo>
                  <a:pt x="1024128" y="2115312"/>
                  <a:pt x="1006711" y="2105249"/>
                  <a:pt x="987552" y="2103120"/>
                </a:cubicBezTo>
                <a:lnTo>
                  <a:pt x="822960" y="2084832"/>
                </a:lnTo>
                <a:cubicBezTo>
                  <a:pt x="786384" y="2090928"/>
                  <a:pt x="750313" y="2103120"/>
                  <a:pt x="713232" y="2103120"/>
                </a:cubicBezTo>
                <a:cubicBezTo>
                  <a:pt x="693955" y="2103120"/>
                  <a:pt x="677334" y="2088280"/>
                  <a:pt x="658368" y="2084832"/>
                </a:cubicBezTo>
                <a:cubicBezTo>
                  <a:pt x="610013" y="2076040"/>
                  <a:pt x="560832" y="2072640"/>
                  <a:pt x="512064" y="2066544"/>
                </a:cubicBezTo>
                <a:cubicBezTo>
                  <a:pt x="436304" y="2016038"/>
                  <a:pt x="468020" y="2031740"/>
                  <a:pt x="365760" y="1993392"/>
                </a:cubicBezTo>
                <a:cubicBezTo>
                  <a:pt x="347710" y="1986623"/>
                  <a:pt x="329799" y="1978885"/>
                  <a:pt x="310896" y="1975104"/>
                </a:cubicBezTo>
                <a:cubicBezTo>
                  <a:pt x="268628" y="1966650"/>
                  <a:pt x="225552" y="1962912"/>
                  <a:pt x="182880" y="1956816"/>
                </a:cubicBezTo>
                <a:cubicBezTo>
                  <a:pt x="164592" y="1950720"/>
                  <a:pt x="146552" y="1943824"/>
                  <a:pt x="128016" y="1938528"/>
                </a:cubicBezTo>
                <a:cubicBezTo>
                  <a:pt x="103849" y="1931623"/>
                  <a:pt x="77966" y="1930141"/>
                  <a:pt x="54864" y="1920240"/>
                </a:cubicBezTo>
                <a:cubicBezTo>
                  <a:pt x="34662" y="1911582"/>
                  <a:pt x="18288" y="1895856"/>
                  <a:pt x="0" y="1883664"/>
                </a:cubicBezTo>
                <a:cubicBezTo>
                  <a:pt x="69210" y="1837524"/>
                  <a:pt x="57912" y="1847088"/>
                  <a:pt x="91440" y="1828800"/>
                </a:cubicBezTo>
                <a:close/>
              </a:path>
            </a:pathLst>
          </a:custGeom>
          <a:solidFill>
            <a:schemeClr val="bg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GB" sz="1800" dirty="0"/>
          </a:p>
        </p:txBody>
      </p:sp>
      <p:sp>
        <p:nvSpPr>
          <p:cNvPr id="12" name="Freeform 12">
            <a:extLst>
              <a:ext uri="{FF2B5EF4-FFF2-40B4-BE49-F238E27FC236}">
                <a16:creationId xmlns:a16="http://schemas.microsoft.com/office/drawing/2014/main" id="{F4369CF4-A299-4E59-8A7B-A78C1FEB8B9B}"/>
              </a:ext>
            </a:extLst>
          </p:cNvPr>
          <p:cNvSpPr/>
          <p:nvPr/>
        </p:nvSpPr>
        <p:spPr>
          <a:xfrm>
            <a:off x="7871033" y="1546107"/>
            <a:ext cx="3000375" cy="1425575"/>
          </a:xfrm>
          <a:custGeom>
            <a:avLst/>
            <a:gdLst>
              <a:gd name="connsiteX0" fmla="*/ 19329 w 3000273"/>
              <a:gd name="connsiteY0" fmla="*/ 347472 h 1426464"/>
              <a:gd name="connsiteX1" fmla="*/ 403377 w 3000273"/>
              <a:gd name="connsiteY1" fmla="*/ 237744 h 1426464"/>
              <a:gd name="connsiteX2" fmla="*/ 513105 w 3000273"/>
              <a:gd name="connsiteY2" fmla="*/ 201168 h 1426464"/>
              <a:gd name="connsiteX3" fmla="*/ 567969 w 3000273"/>
              <a:gd name="connsiteY3" fmla="*/ 182880 h 1426464"/>
              <a:gd name="connsiteX4" fmla="*/ 732561 w 3000273"/>
              <a:gd name="connsiteY4" fmla="*/ 164592 h 1426464"/>
              <a:gd name="connsiteX5" fmla="*/ 805713 w 3000273"/>
              <a:gd name="connsiteY5" fmla="*/ 146304 h 1426464"/>
              <a:gd name="connsiteX6" fmla="*/ 915441 w 3000273"/>
              <a:gd name="connsiteY6" fmla="*/ 109728 h 1426464"/>
              <a:gd name="connsiteX7" fmla="*/ 1080033 w 3000273"/>
              <a:gd name="connsiteY7" fmla="*/ 91440 h 1426464"/>
              <a:gd name="connsiteX8" fmla="*/ 1153185 w 3000273"/>
              <a:gd name="connsiteY8" fmla="*/ 73152 h 1426464"/>
              <a:gd name="connsiteX9" fmla="*/ 1208049 w 3000273"/>
              <a:gd name="connsiteY9" fmla="*/ 54864 h 1426464"/>
              <a:gd name="connsiteX10" fmla="*/ 1482369 w 3000273"/>
              <a:gd name="connsiteY10" fmla="*/ 18288 h 1426464"/>
              <a:gd name="connsiteX11" fmla="*/ 1683537 w 3000273"/>
              <a:gd name="connsiteY11" fmla="*/ 0 h 1426464"/>
              <a:gd name="connsiteX12" fmla="*/ 1976145 w 3000273"/>
              <a:gd name="connsiteY12" fmla="*/ 36576 h 1426464"/>
              <a:gd name="connsiteX13" fmla="*/ 2067585 w 3000273"/>
              <a:gd name="connsiteY13" fmla="*/ 54864 h 1426464"/>
              <a:gd name="connsiteX14" fmla="*/ 2177313 w 3000273"/>
              <a:gd name="connsiteY14" fmla="*/ 91440 h 1426464"/>
              <a:gd name="connsiteX15" fmla="*/ 2707665 w 3000273"/>
              <a:gd name="connsiteY15" fmla="*/ 146304 h 1426464"/>
              <a:gd name="connsiteX16" fmla="*/ 2780817 w 3000273"/>
              <a:gd name="connsiteY16" fmla="*/ 164592 h 1426464"/>
              <a:gd name="connsiteX17" fmla="*/ 2872257 w 3000273"/>
              <a:gd name="connsiteY17" fmla="*/ 182880 h 1426464"/>
              <a:gd name="connsiteX18" fmla="*/ 2927121 w 3000273"/>
              <a:gd name="connsiteY18" fmla="*/ 219456 h 1426464"/>
              <a:gd name="connsiteX19" fmla="*/ 2963697 w 3000273"/>
              <a:gd name="connsiteY19" fmla="*/ 384048 h 1426464"/>
              <a:gd name="connsiteX20" fmla="*/ 3000273 w 3000273"/>
              <a:gd name="connsiteY20" fmla="*/ 822960 h 1426464"/>
              <a:gd name="connsiteX21" fmla="*/ 2945409 w 3000273"/>
              <a:gd name="connsiteY21" fmla="*/ 1298448 h 1426464"/>
              <a:gd name="connsiteX22" fmla="*/ 2890545 w 3000273"/>
              <a:gd name="connsiteY22" fmla="*/ 1408176 h 1426464"/>
              <a:gd name="connsiteX23" fmla="*/ 2835681 w 3000273"/>
              <a:gd name="connsiteY23" fmla="*/ 1426464 h 1426464"/>
              <a:gd name="connsiteX24" fmla="*/ 2652801 w 3000273"/>
              <a:gd name="connsiteY24" fmla="*/ 1389888 h 1426464"/>
              <a:gd name="connsiteX25" fmla="*/ 2396769 w 3000273"/>
              <a:gd name="connsiteY25" fmla="*/ 1316736 h 1426464"/>
              <a:gd name="connsiteX26" fmla="*/ 2250465 w 3000273"/>
              <a:gd name="connsiteY26" fmla="*/ 1298448 h 1426464"/>
              <a:gd name="connsiteX27" fmla="*/ 1829841 w 3000273"/>
              <a:gd name="connsiteY27" fmla="*/ 1280160 h 1426464"/>
              <a:gd name="connsiteX28" fmla="*/ 1646961 w 3000273"/>
              <a:gd name="connsiteY28" fmla="*/ 1316736 h 1426464"/>
              <a:gd name="connsiteX29" fmla="*/ 1573809 w 3000273"/>
              <a:gd name="connsiteY29" fmla="*/ 1335024 h 1426464"/>
              <a:gd name="connsiteX30" fmla="*/ 1518945 w 3000273"/>
              <a:gd name="connsiteY30" fmla="*/ 1353312 h 1426464"/>
              <a:gd name="connsiteX31" fmla="*/ 1409217 w 3000273"/>
              <a:gd name="connsiteY31" fmla="*/ 1371600 h 1426464"/>
              <a:gd name="connsiteX32" fmla="*/ 1299489 w 3000273"/>
              <a:gd name="connsiteY32" fmla="*/ 1353312 h 1426464"/>
              <a:gd name="connsiteX33" fmla="*/ 1171473 w 3000273"/>
              <a:gd name="connsiteY33" fmla="*/ 1243584 h 1426464"/>
              <a:gd name="connsiteX34" fmla="*/ 1116609 w 3000273"/>
              <a:gd name="connsiteY34" fmla="*/ 1225296 h 1426464"/>
              <a:gd name="connsiteX35" fmla="*/ 1080033 w 3000273"/>
              <a:gd name="connsiteY35" fmla="*/ 1170432 h 1426464"/>
              <a:gd name="connsiteX36" fmla="*/ 1061745 w 3000273"/>
              <a:gd name="connsiteY36" fmla="*/ 1097280 h 1426464"/>
              <a:gd name="connsiteX37" fmla="*/ 952017 w 3000273"/>
              <a:gd name="connsiteY37" fmla="*/ 1042416 h 1426464"/>
              <a:gd name="connsiteX38" fmla="*/ 897153 w 3000273"/>
              <a:gd name="connsiteY38" fmla="*/ 1005840 h 1426464"/>
              <a:gd name="connsiteX39" fmla="*/ 732561 w 3000273"/>
              <a:gd name="connsiteY39" fmla="*/ 932688 h 1426464"/>
              <a:gd name="connsiteX40" fmla="*/ 641121 w 3000273"/>
              <a:gd name="connsiteY40" fmla="*/ 841248 h 1426464"/>
              <a:gd name="connsiteX41" fmla="*/ 586257 w 3000273"/>
              <a:gd name="connsiteY41" fmla="*/ 822960 h 1426464"/>
              <a:gd name="connsiteX42" fmla="*/ 476529 w 3000273"/>
              <a:gd name="connsiteY42" fmla="*/ 749808 h 1426464"/>
              <a:gd name="connsiteX43" fmla="*/ 421665 w 3000273"/>
              <a:gd name="connsiteY43" fmla="*/ 713232 h 1426464"/>
              <a:gd name="connsiteX44" fmla="*/ 311937 w 3000273"/>
              <a:gd name="connsiteY44" fmla="*/ 621792 h 1426464"/>
              <a:gd name="connsiteX45" fmla="*/ 293649 w 3000273"/>
              <a:gd name="connsiteY45" fmla="*/ 566928 h 1426464"/>
              <a:gd name="connsiteX46" fmla="*/ 202209 w 3000273"/>
              <a:gd name="connsiteY46" fmla="*/ 457200 h 1426464"/>
              <a:gd name="connsiteX47" fmla="*/ 92481 w 3000273"/>
              <a:gd name="connsiteY47" fmla="*/ 384048 h 1426464"/>
              <a:gd name="connsiteX48" fmla="*/ 19329 w 3000273"/>
              <a:gd name="connsiteY48" fmla="*/ 347472 h 142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000273" h="1426464">
                <a:moveTo>
                  <a:pt x="19329" y="347472"/>
                </a:moveTo>
                <a:cubicBezTo>
                  <a:pt x="71145" y="323088"/>
                  <a:pt x="275724" y="275567"/>
                  <a:pt x="403377" y="237744"/>
                </a:cubicBezTo>
                <a:cubicBezTo>
                  <a:pt x="440343" y="226791"/>
                  <a:pt x="476529" y="213360"/>
                  <a:pt x="513105" y="201168"/>
                </a:cubicBezTo>
                <a:cubicBezTo>
                  <a:pt x="531393" y="195072"/>
                  <a:pt x="548810" y="185009"/>
                  <a:pt x="567969" y="182880"/>
                </a:cubicBezTo>
                <a:lnTo>
                  <a:pt x="732561" y="164592"/>
                </a:lnTo>
                <a:cubicBezTo>
                  <a:pt x="756945" y="158496"/>
                  <a:pt x="781639" y="153526"/>
                  <a:pt x="805713" y="146304"/>
                </a:cubicBezTo>
                <a:cubicBezTo>
                  <a:pt x="842642" y="135225"/>
                  <a:pt x="877122" y="113986"/>
                  <a:pt x="915441" y="109728"/>
                </a:cubicBezTo>
                <a:lnTo>
                  <a:pt x="1080033" y="91440"/>
                </a:lnTo>
                <a:cubicBezTo>
                  <a:pt x="1104417" y="85344"/>
                  <a:pt x="1129018" y="80057"/>
                  <a:pt x="1153185" y="73152"/>
                </a:cubicBezTo>
                <a:cubicBezTo>
                  <a:pt x="1171721" y="67856"/>
                  <a:pt x="1189231" y="59046"/>
                  <a:pt x="1208049" y="54864"/>
                </a:cubicBezTo>
                <a:cubicBezTo>
                  <a:pt x="1285299" y="37697"/>
                  <a:pt x="1410333" y="25492"/>
                  <a:pt x="1482369" y="18288"/>
                </a:cubicBezTo>
                <a:lnTo>
                  <a:pt x="1683537" y="0"/>
                </a:lnTo>
                <a:cubicBezTo>
                  <a:pt x="1851252" y="16771"/>
                  <a:pt x="1837497" y="11367"/>
                  <a:pt x="1976145" y="36576"/>
                </a:cubicBezTo>
                <a:cubicBezTo>
                  <a:pt x="2006727" y="42136"/>
                  <a:pt x="2037597" y="46685"/>
                  <a:pt x="2067585" y="54864"/>
                </a:cubicBezTo>
                <a:cubicBezTo>
                  <a:pt x="2104781" y="65008"/>
                  <a:pt x="2138917" y="87949"/>
                  <a:pt x="2177313" y="91440"/>
                </a:cubicBezTo>
                <a:cubicBezTo>
                  <a:pt x="2272686" y="100110"/>
                  <a:pt x="2558335" y="119153"/>
                  <a:pt x="2707665" y="146304"/>
                </a:cubicBezTo>
                <a:cubicBezTo>
                  <a:pt x="2732394" y="150800"/>
                  <a:pt x="2756281" y="159140"/>
                  <a:pt x="2780817" y="164592"/>
                </a:cubicBezTo>
                <a:cubicBezTo>
                  <a:pt x="2811160" y="171335"/>
                  <a:pt x="2841777" y="176784"/>
                  <a:pt x="2872257" y="182880"/>
                </a:cubicBezTo>
                <a:cubicBezTo>
                  <a:pt x="2890545" y="195072"/>
                  <a:pt x="2913391" y="202293"/>
                  <a:pt x="2927121" y="219456"/>
                </a:cubicBezTo>
                <a:cubicBezTo>
                  <a:pt x="2946033" y="243096"/>
                  <a:pt x="2963595" y="383032"/>
                  <a:pt x="2963697" y="384048"/>
                </a:cubicBezTo>
                <a:cubicBezTo>
                  <a:pt x="2978305" y="530131"/>
                  <a:pt x="3000273" y="822960"/>
                  <a:pt x="3000273" y="822960"/>
                </a:cubicBezTo>
                <a:cubicBezTo>
                  <a:pt x="2980060" y="1227226"/>
                  <a:pt x="3020588" y="1072912"/>
                  <a:pt x="2945409" y="1298448"/>
                </a:cubicBezTo>
                <a:cubicBezTo>
                  <a:pt x="2933362" y="1334590"/>
                  <a:pt x="2922774" y="1382393"/>
                  <a:pt x="2890545" y="1408176"/>
                </a:cubicBezTo>
                <a:cubicBezTo>
                  <a:pt x="2875492" y="1420218"/>
                  <a:pt x="2853969" y="1420368"/>
                  <a:pt x="2835681" y="1426464"/>
                </a:cubicBezTo>
                <a:cubicBezTo>
                  <a:pt x="2761532" y="1414106"/>
                  <a:pt x="2721004" y="1410349"/>
                  <a:pt x="2652801" y="1389888"/>
                </a:cubicBezTo>
                <a:cubicBezTo>
                  <a:pt x="2566040" y="1363860"/>
                  <a:pt x="2488351" y="1328184"/>
                  <a:pt x="2396769" y="1316736"/>
                </a:cubicBezTo>
                <a:lnTo>
                  <a:pt x="2250465" y="1298448"/>
                </a:lnTo>
                <a:cubicBezTo>
                  <a:pt x="2042253" y="1229044"/>
                  <a:pt x="2179225" y="1259608"/>
                  <a:pt x="1829841" y="1280160"/>
                </a:cubicBezTo>
                <a:cubicBezTo>
                  <a:pt x="1768881" y="1292352"/>
                  <a:pt x="1707272" y="1301658"/>
                  <a:pt x="1646961" y="1316736"/>
                </a:cubicBezTo>
                <a:cubicBezTo>
                  <a:pt x="1622577" y="1322832"/>
                  <a:pt x="1597976" y="1328119"/>
                  <a:pt x="1573809" y="1335024"/>
                </a:cubicBezTo>
                <a:cubicBezTo>
                  <a:pt x="1555273" y="1340320"/>
                  <a:pt x="1537763" y="1349130"/>
                  <a:pt x="1518945" y="1353312"/>
                </a:cubicBezTo>
                <a:cubicBezTo>
                  <a:pt x="1482747" y="1361356"/>
                  <a:pt x="1445793" y="1365504"/>
                  <a:pt x="1409217" y="1371600"/>
                </a:cubicBezTo>
                <a:cubicBezTo>
                  <a:pt x="1372641" y="1365504"/>
                  <a:pt x="1334667" y="1365038"/>
                  <a:pt x="1299489" y="1353312"/>
                </a:cubicBezTo>
                <a:cubicBezTo>
                  <a:pt x="1246646" y="1335698"/>
                  <a:pt x="1211980" y="1272517"/>
                  <a:pt x="1171473" y="1243584"/>
                </a:cubicBezTo>
                <a:cubicBezTo>
                  <a:pt x="1155786" y="1232379"/>
                  <a:pt x="1134897" y="1231392"/>
                  <a:pt x="1116609" y="1225296"/>
                </a:cubicBezTo>
                <a:cubicBezTo>
                  <a:pt x="1104417" y="1207008"/>
                  <a:pt x="1088691" y="1190634"/>
                  <a:pt x="1080033" y="1170432"/>
                </a:cubicBezTo>
                <a:cubicBezTo>
                  <a:pt x="1070132" y="1147330"/>
                  <a:pt x="1075687" y="1118193"/>
                  <a:pt x="1061745" y="1097280"/>
                </a:cubicBezTo>
                <a:cubicBezTo>
                  <a:pt x="1035540" y="1057972"/>
                  <a:pt x="988530" y="1060672"/>
                  <a:pt x="952017" y="1042416"/>
                </a:cubicBezTo>
                <a:cubicBezTo>
                  <a:pt x="932358" y="1032586"/>
                  <a:pt x="917238" y="1014767"/>
                  <a:pt x="897153" y="1005840"/>
                </a:cubicBezTo>
                <a:cubicBezTo>
                  <a:pt x="701284" y="918787"/>
                  <a:pt x="856725" y="1015464"/>
                  <a:pt x="732561" y="932688"/>
                </a:cubicBezTo>
                <a:cubicBezTo>
                  <a:pt x="695985" y="877824"/>
                  <a:pt x="702081" y="871728"/>
                  <a:pt x="641121" y="841248"/>
                </a:cubicBezTo>
                <a:cubicBezTo>
                  <a:pt x="623879" y="832627"/>
                  <a:pt x="603108" y="832322"/>
                  <a:pt x="586257" y="822960"/>
                </a:cubicBezTo>
                <a:cubicBezTo>
                  <a:pt x="547830" y="801612"/>
                  <a:pt x="513105" y="774192"/>
                  <a:pt x="476529" y="749808"/>
                </a:cubicBezTo>
                <a:cubicBezTo>
                  <a:pt x="458241" y="737616"/>
                  <a:pt x="437207" y="728774"/>
                  <a:pt x="421665" y="713232"/>
                </a:cubicBezTo>
                <a:cubicBezTo>
                  <a:pt x="351259" y="642826"/>
                  <a:pt x="388320" y="672714"/>
                  <a:pt x="311937" y="621792"/>
                </a:cubicBezTo>
                <a:cubicBezTo>
                  <a:pt x="305841" y="603504"/>
                  <a:pt x="302270" y="584170"/>
                  <a:pt x="293649" y="566928"/>
                </a:cubicBezTo>
                <a:cubicBezTo>
                  <a:pt x="274437" y="528505"/>
                  <a:pt x="235301" y="482938"/>
                  <a:pt x="202209" y="457200"/>
                </a:cubicBezTo>
                <a:cubicBezTo>
                  <a:pt x="167510" y="430212"/>
                  <a:pt x="134184" y="397949"/>
                  <a:pt x="92481" y="384048"/>
                </a:cubicBezTo>
                <a:cubicBezTo>
                  <a:pt x="29438" y="363034"/>
                  <a:pt x="-32487" y="371856"/>
                  <a:pt x="19329" y="347472"/>
                </a:cubicBezTo>
                <a:close/>
              </a:path>
            </a:pathLst>
          </a:custGeom>
          <a:solidFill>
            <a:schemeClr val="bg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GB" sz="1800" dirty="0"/>
          </a:p>
        </p:txBody>
      </p:sp>
      <p:sp>
        <p:nvSpPr>
          <p:cNvPr id="13" name="TextBox 6">
            <a:extLst>
              <a:ext uri="{FF2B5EF4-FFF2-40B4-BE49-F238E27FC236}">
                <a16:creationId xmlns:a16="http://schemas.microsoft.com/office/drawing/2014/main" id="{BD7BCD93-F5D6-421C-8602-540989D5A261}"/>
              </a:ext>
            </a:extLst>
          </p:cNvPr>
          <p:cNvSpPr txBox="1">
            <a:spLocks noChangeArrowheads="1"/>
          </p:cNvSpPr>
          <p:nvPr/>
        </p:nvSpPr>
        <p:spPr bwMode="auto">
          <a:xfrm>
            <a:off x="1368632" y="3404499"/>
            <a:ext cx="155892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GB" b="1" dirty="0"/>
              <a:t>RCT</a:t>
            </a:r>
          </a:p>
        </p:txBody>
      </p:sp>
      <p:sp>
        <p:nvSpPr>
          <p:cNvPr id="14" name="TextBox 10">
            <a:extLst>
              <a:ext uri="{FF2B5EF4-FFF2-40B4-BE49-F238E27FC236}">
                <a16:creationId xmlns:a16="http://schemas.microsoft.com/office/drawing/2014/main" id="{2D3F3E13-C132-4D57-9A4A-E336C767B120}"/>
              </a:ext>
            </a:extLst>
          </p:cNvPr>
          <p:cNvSpPr txBox="1">
            <a:spLocks noChangeArrowheads="1"/>
          </p:cNvSpPr>
          <p:nvPr/>
        </p:nvSpPr>
        <p:spPr bwMode="auto">
          <a:xfrm>
            <a:off x="1174930" y="2081157"/>
            <a:ext cx="191928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GB" b="1" dirty="0"/>
              <a:t>IPE</a:t>
            </a:r>
          </a:p>
        </p:txBody>
      </p:sp>
      <p:sp>
        <p:nvSpPr>
          <p:cNvPr id="15" name="TextBox 11">
            <a:extLst>
              <a:ext uri="{FF2B5EF4-FFF2-40B4-BE49-F238E27FC236}">
                <a16:creationId xmlns:a16="http://schemas.microsoft.com/office/drawing/2014/main" id="{3327F0FC-D3E4-43F7-9B91-C9F2E54CA918}"/>
              </a:ext>
            </a:extLst>
          </p:cNvPr>
          <p:cNvSpPr txBox="1">
            <a:spLocks noChangeArrowheads="1"/>
          </p:cNvSpPr>
          <p:nvPr/>
        </p:nvSpPr>
        <p:spPr bwMode="auto">
          <a:xfrm>
            <a:off x="2201608" y="3979378"/>
            <a:ext cx="1782751"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GB" b="1" dirty="0"/>
              <a:t>Cost analysis</a:t>
            </a:r>
          </a:p>
        </p:txBody>
      </p:sp>
      <p:sp>
        <p:nvSpPr>
          <p:cNvPr id="16" name="TextBox 12">
            <a:extLst>
              <a:ext uri="{FF2B5EF4-FFF2-40B4-BE49-F238E27FC236}">
                <a16:creationId xmlns:a16="http://schemas.microsoft.com/office/drawing/2014/main" id="{48701934-CC6C-4EE1-93F4-C55C22053687}"/>
              </a:ext>
            </a:extLst>
          </p:cNvPr>
          <p:cNvSpPr txBox="1">
            <a:spLocks noChangeArrowheads="1"/>
          </p:cNvSpPr>
          <p:nvPr/>
        </p:nvSpPr>
        <p:spPr bwMode="auto">
          <a:xfrm>
            <a:off x="2580204" y="2542822"/>
            <a:ext cx="221235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GB" sz="1800" dirty="0"/>
              <a:t>Interviews with kinship carers</a:t>
            </a:r>
          </a:p>
        </p:txBody>
      </p:sp>
      <p:sp>
        <p:nvSpPr>
          <p:cNvPr id="17" name="TextBox 13">
            <a:extLst>
              <a:ext uri="{FF2B5EF4-FFF2-40B4-BE49-F238E27FC236}">
                <a16:creationId xmlns:a16="http://schemas.microsoft.com/office/drawing/2014/main" id="{5A4E6BBC-BC42-442F-A0AC-52E248D06BFC}"/>
              </a:ext>
            </a:extLst>
          </p:cNvPr>
          <p:cNvSpPr txBox="1">
            <a:spLocks noChangeArrowheads="1"/>
          </p:cNvSpPr>
          <p:nvPr/>
        </p:nvSpPr>
        <p:spPr bwMode="auto">
          <a:xfrm>
            <a:off x="4367535" y="1797330"/>
            <a:ext cx="20761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GB" sz="1800" dirty="0"/>
              <a:t>Kinship carers randomised</a:t>
            </a:r>
          </a:p>
        </p:txBody>
      </p:sp>
      <p:sp>
        <p:nvSpPr>
          <p:cNvPr id="18" name="TextBox 17">
            <a:extLst>
              <a:ext uri="{FF2B5EF4-FFF2-40B4-BE49-F238E27FC236}">
                <a16:creationId xmlns:a16="http://schemas.microsoft.com/office/drawing/2014/main" id="{F6868BF6-29EB-4080-91BB-9406F1343738}"/>
              </a:ext>
            </a:extLst>
          </p:cNvPr>
          <p:cNvSpPr txBox="1">
            <a:spLocks noChangeArrowheads="1"/>
          </p:cNvSpPr>
          <p:nvPr/>
        </p:nvSpPr>
        <p:spPr bwMode="auto">
          <a:xfrm>
            <a:off x="4555219" y="3441770"/>
            <a:ext cx="1881188"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GB" sz="1800" dirty="0"/>
              <a:t>Delivery costs (start-up and recurring)</a:t>
            </a:r>
          </a:p>
        </p:txBody>
      </p:sp>
      <p:sp>
        <p:nvSpPr>
          <p:cNvPr id="19" name="TextBox 18">
            <a:extLst>
              <a:ext uri="{FF2B5EF4-FFF2-40B4-BE49-F238E27FC236}">
                <a16:creationId xmlns:a16="http://schemas.microsoft.com/office/drawing/2014/main" id="{23B4CE14-B847-4B54-A725-19B6DE93F3D6}"/>
              </a:ext>
            </a:extLst>
          </p:cNvPr>
          <p:cNvSpPr txBox="1">
            <a:spLocks noChangeArrowheads="1"/>
          </p:cNvSpPr>
          <p:nvPr/>
        </p:nvSpPr>
        <p:spPr bwMode="auto">
          <a:xfrm>
            <a:off x="8667930" y="1658831"/>
            <a:ext cx="1998663"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GB" sz="1800" dirty="0"/>
              <a:t>Estimate resources required for delivery</a:t>
            </a:r>
          </a:p>
        </p:txBody>
      </p:sp>
      <p:sp>
        <p:nvSpPr>
          <p:cNvPr id="20" name="TextBox 12">
            <a:extLst>
              <a:ext uri="{FF2B5EF4-FFF2-40B4-BE49-F238E27FC236}">
                <a16:creationId xmlns:a16="http://schemas.microsoft.com/office/drawing/2014/main" id="{73BCE2D0-B86E-4C3F-A82B-BC18022E5042}"/>
              </a:ext>
            </a:extLst>
          </p:cNvPr>
          <p:cNvSpPr txBox="1">
            <a:spLocks noChangeArrowheads="1"/>
          </p:cNvSpPr>
          <p:nvPr/>
        </p:nvSpPr>
        <p:spPr bwMode="auto">
          <a:xfrm>
            <a:off x="6261474" y="4096803"/>
            <a:ext cx="1845179"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GB" sz="1800" dirty="0"/>
              <a:t>Understanding referrals, take up and activity</a:t>
            </a:r>
          </a:p>
        </p:txBody>
      </p:sp>
      <p:sp>
        <p:nvSpPr>
          <p:cNvPr id="21" name="TextBox 12">
            <a:extLst>
              <a:ext uri="{FF2B5EF4-FFF2-40B4-BE49-F238E27FC236}">
                <a16:creationId xmlns:a16="http://schemas.microsoft.com/office/drawing/2014/main" id="{9ACCC00A-3F51-49F1-A085-638B73F2D24C}"/>
              </a:ext>
            </a:extLst>
          </p:cNvPr>
          <p:cNvSpPr txBox="1">
            <a:spLocks noChangeArrowheads="1"/>
          </p:cNvSpPr>
          <p:nvPr/>
        </p:nvSpPr>
        <p:spPr bwMode="auto">
          <a:xfrm>
            <a:off x="8322967" y="3655813"/>
            <a:ext cx="1845179"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GB" sz="1600" dirty="0"/>
              <a:t>Interviews with KC delivery team and LA practitioners</a:t>
            </a:r>
          </a:p>
        </p:txBody>
      </p:sp>
      <p:sp>
        <p:nvSpPr>
          <p:cNvPr id="22" name="TextBox 13">
            <a:extLst>
              <a:ext uri="{FF2B5EF4-FFF2-40B4-BE49-F238E27FC236}">
                <a16:creationId xmlns:a16="http://schemas.microsoft.com/office/drawing/2014/main" id="{B7659E9C-B330-49F5-AF2B-2F1CA1D104A7}"/>
              </a:ext>
            </a:extLst>
          </p:cNvPr>
          <p:cNvSpPr txBox="1">
            <a:spLocks noChangeArrowheads="1"/>
          </p:cNvSpPr>
          <p:nvPr/>
        </p:nvSpPr>
        <p:spPr bwMode="auto">
          <a:xfrm>
            <a:off x="6273980" y="2223563"/>
            <a:ext cx="2226439"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a:r>
              <a:rPr lang="en-GB" sz="1800" dirty="0"/>
              <a:t>Outcome measures (baseline / follow up)</a:t>
            </a:r>
          </a:p>
        </p:txBody>
      </p:sp>
    </p:spTree>
    <p:extLst>
      <p:ext uri="{BB962C8B-B14F-4D97-AF65-F5344CB8AC3E}">
        <p14:creationId xmlns:p14="http://schemas.microsoft.com/office/powerpoint/2010/main" val="87709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p:bldP spid="14" grpId="0"/>
      <p:bldP spid="15" grpId="0"/>
      <p:bldP spid="16" grpId="0"/>
      <p:bldP spid="17" grpId="0"/>
      <p:bldP spid="18" grpId="0"/>
      <p:bldP spid="19" grpId="0"/>
      <p:bldP spid="20" grpId="0"/>
      <p:bldP spid="21"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8C7B5-C0A3-86E2-0833-7A614CF7CAA5}"/>
              </a:ext>
            </a:extLst>
          </p:cNvPr>
          <p:cNvSpPr>
            <a:spLocks noGrp="1"/>
          </p:cNvSpPr>
          <p:nvPr>
            <p:ph type="title"/>
          </p:nvPr>
        </p:nvSpPr>
        <p:spPr>
          <a:xfrm>
            <a:off x="936001" y="792001"/>
            <a:ext cx="9975840" cy="965680"/>
          </a:xfrm>
        </p:spPr>
        <p:txBody>
          <a:bodyPr anchor="t">
            <a:normAutofit/>
          </a:bodyPr>
          <a:lstStyle/>
          <a:p>
            <a:r>
              <a:rPr lang="en-US" dirty="0"/>
              <a:t>Outcomes and outputs</a:t>
            </a:r>
            <a:endParaRPr lang="en-AU" dirty="0"/>
          </a:p>
        </p:txBody>
      </p:sp>
      <p:sp>
        <p:nvSpPr>
          <p:cNvPr id="4" name="Slide Number Placeholder 3">
            <a:extLst>
              <a:ext uri="{FF2B5EF4-FFF2-40B4-BE49-F238E27FC236}">
                <a16:creationId xmlns:a16="http://schemas.microsoft.com/office/drawing/2014/main" id="{5541D049-D0D9-D8A7-2F88-E716D2071051}"/>
              </a:ext>
            </a:extLst>
          </p:cNvPr>
          <p:cNvSpPr>
            <a:spLocks noGrp="1"/>
          </p:cNvSpPr>
          <p:nvPr>
            <p:ph type="sldNum" sz="quarter" idx="15"/>
          </p:nvPr>
        </p:nvSpPr>
        <p:spPr>
          <a:xfrm>
            <a:off x="11581200" y="284481"/>
            <a:ext cx="306000" cy="435600"/>
          </a:xfrm>
        </p:spPr>
        <p:txBody>
          <a:bodyPr anchor="t">
            <a:normAutofit fontScale="70000" lnSpcReduction="20000"/>
          </a:bodyPr>
          <a:lstStyle/>
          <a:p>
            <a:pPr>
              <a:spcAft>
                <a:spcPts val="600"/>
              </a:spcAft>
            </a:pPr>
            <a:fld id="{04F288BC-91E8-48E9-8483-E1D00F53FD74}" type="slidenum">
              <a:rPr lang="en-GB" smtClean="0"/>
              <a:pPr>
                <a:spcAft>
                  <a:spcPts val="600"/>
                </a:spcAft>
              </a:pPr>
              <a:t>17</a:t>
            </a:fld>
            <a:endParaRPr lang="en-GB"/>
          </a:p>
        </p:txBody>
      </p:sp>
      <p:graphicFrame>
        <p:nvGraphicFramePr>
          <p:cNvPr id="6" name="Content Placeholder 2">
            <a:extLst>
              <a:ext uri="{FF2B5EF4-FFF2-40B4-BE49-F238E27FC236}">
                <a16:creationId xmlns:a16="http://schemas.microsoft.com/office/drawing/2014/main" id="{15F39D15-D7FE-49AD-25F2-00D6ACB3B631}"/>
              </a:ext>
            </a:extLst>
          </p:cNvPr>
          <p:cNvGraphicFramePr>
            <a:graphicFrameLocks noGrp="1"/>
          </p:cNvGraphicFramePr>
          <p:nvPr>
            <p:ph sz="quarter" idx="13"/>
          </p:nvPr>
        </p:nvGraphicFramePr>
        <p:xfrm>
          <a:off x="936625" y="2113200"/>
          <a:ext cx="997585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1115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434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184487-9F92-69DC-EE3D-98D343FCD2FE}"/>
              </a:ext>
            </a:extLst>
          </p:cNvPr>
          <p:cNvSpPr>
            <a:spLocks noGrp="1"/>
          </p:cNvSpPr>
          <p:nvPr>
            <p:ph type="title"/>
          </p:nvPr>
        </p:nvSpPr>
        <p:spPr>
          <a:xfrm>
            <a:off x="533401" y="231220"/>
            <a:ext cx="6840793" cy="1325563"/>
          </a:xfrm>
        </p:spPr>
        <p:txBody>
          <a:bodyPr>
            <a:normAutofit/>
          </a:bodyPr>
          <a:lstStyle/>
          <a:p>
            <a:r>
              <a:rPr lang="en-GB" sz="3600"/>
              <a:t>Navigator Programmes and FFP: Golden threads </a:t>
            </a:r>
          </a:p>
        </p:txBody>
      </p:sp>
      <p:sp>
        <p:nvSpPr>
          <p:cNvPr id="6" name="TextBox 5">
            <a:extLst>
              <a:ext uri="{FF2B5EF4-FFF2-40B4-BE49-F238E27FC236}">
                <a16:creationId xmlns:a16="http://schemas.microsoft.com/office/drawing/2014/main" id="{2CC9C685-C81C-667F-53FD-1C5273272999}"/>
              </a:ext>
            </a:extLst>
          </p:cNvPr>
          <p:cNvSpPr txBox="1"/>
          <p:nvPr/>
        </p:nvSpPr>
        <p:spPr>
          <a:xfrm>
            <a:off x="533401" y="1645274"/>
            <a:ext cx="11125198" cy="4217180"/>
          </a:xfrm>
          <a:prstGeom prst="rect">
            <a:avLst/>
          </a:prstGeom>
          <a:noFill/>
        </p:spPr>
        <p:txBody>
          <a:bodyPr wrap="square">
            <a:spAutoFit/>
          </a:bodyPr>
          <a:lstStyle/>
          <a:p>
            <a:pPr>
              <a:lnSpc>
                <a:spcPct val="115999"/>
              </a:lnSpc>
              <a:spcBef>
                <a:spcPts val="600"/>
              </a:spcBef>
              <a:spcAft>
                <a:spcPts val="600"/>
              </a:spcAft>
            </a:pPr>
            <a:r>
              <a:rPr lang="en-GB" b="1" dirty="0">
                <a:solidFill>
                  <a:schemeClr val="accent1"/>
                </a:solidFill>
                <a:latin typeface="Raleway" pitchFamily="2" charset="0"/>
              </a:rPr>
              <a:t>Relationship-based practice</a:t>
            </a:r>
            <a:r>
              <a:rPr lang="en-GB" dirty="0">
                <a:solidFill>
                  <a:srgbClr val="000000"/>
                </a:solidFill>
                <a:latin typeface="Raleway" pitchFamily="2" charset="0"/>
              </a:rPr>
              <a:t>  The Navigator relationship is the vehicle for change – consistent, trusted, long-term.</a:t>
            </a:r>
          </a:p>
          <a:p>
            <a:pPr>
              <a:lnSpc>
                <a:spcPct val="115999"/>
              </a:lnSpc>
              <a:spcBef>
                <a:spcPts val="600"/>
              </a:spcBef>
              <a:spcAft>
                <a:spcPts val="600"/>
              </a:spcAft>
            </a:pPr>
            <a:r>
              <a:rPr lang="en-GB" b="1" dirty="0">
                <a:solidFill>
                  <a:schemeClr val="accent1"/>
                </a:solidFill>
                <a:latin typeface="Raleway" pitchFamily="2" charset="0"/>
              </a:rPr>
              <a:t>Strengths-based approach</a:t>
            </a:r>
            <a:r>
              <a:rPr lang="en-GB" dirty="0">
                <a:solidFill>
                  <a:srgbClr val="000000"/>
                </a:solidFill>
                <a:latin typeface="Raleway" pitchFamily="2" charset="0"/>
              </a:rPr>
              <a:t>  A</a:t>
            </a:r>
            <a:r>
              <a:rPr lang="en-GB" dirty="0">
                <a:latin typeface="Raleway" pitchFamily="2" charset="0"/>
              </a:rPr>
              <a:t>ssessments follow the Signs of Safety model, a structured framework for understanding risk and protective factors that mirrors FFP's expectation of rigorous, evidence-based assessment within a strengths-based approach.</a:t>
            </a:r>
            <a:endParaRPr lang="en-GB" dirty="0">
              <a:solidFill>
                <a:srgbClr val="000000"/>
              </a:solidFill>
              <a:latin typeface="Raleway" pitchFamily="2" charset="0"/>
            </a:endParaRPr>
          </a:p>
          <a:p>
            <a:pPr>
              <a:lnSpc>
                <a:spcPct val="115999"/>
              </a:lnSpc>
              <a:spcBef>
                <a:spcPts val="600"/>
              </a:spcBef>
              <a:spcAft>
                <a:spcPts val="600"/>
              </a:spcAft>
            </a:pPr>
            <a:r>
              <a:rPr lang="en-GB" b="1" dirty="0">
                <a:solidFill>
                  <a:schemeClr val="accent1"/>
                </a:solidFill>
                <a:latin typeface="Raleway" pitchFamily="2" charset="0"/>
              </a:rPr>
              <a:t>Trauma-informed practice</a:t>
            </a:r>
            <a:r>
              <a:rPr lang="en-GB" dirty="0">
                <a:solidFill>
                  <a:srgbClr val="000000"/>
                </a:solidFill>
                <a:latin typeface="Raleway" pitchFamily="2" charset="0"/>
              </a:rPr>
              <a:t>  Kinship families arrive having experienced crisis. Navigators are trained to understand this. FFP embeds trauma-informed approaches across the system.</a:t>
            </a:r>
          </a:p>
          <a:p>
            <a:pPr>
              <a:lnSpc>
                <a:spcPct val="115999"/>
              </a:lnSpc>
              <a:spcBef>
                <a:spcPts val="600"/>
              </a:spcBef>
              <a:spcAft>
                <a:spcPts val="600"/>
              </a:spcAft>
            </a:pPr>
            <a:r>
              <a:rPr lang="en-GB" b="1" dirty="0">
                <a:solidFill>
                  <a:schemeClr val="accent1"/>
                </a:solidFill>
                <a:latin typeface="Raleway" pitchFamily="2" charset="0"/>
              </a:rPr>
              <a:t>Independent, trusted support</a:t>
            </a:r>
            <a:r>
              <a:rPr lang="en-GB" dirty="0">
                <a:solidFill>
                  <a:srgbClr val="000000"/>
                </a:solidFill>
                <a:latin typeface="Raleway" pitchFamily="2" charset="0"/>
              </a:rPr>
              <a:t>  Navigators are independent of the local authority. Kinship carers share more openly – enabling more genuine, family-led planning.</a:t>
            </a:r>
          </a:p>
          <a:p>
            <a:pPr>
              <a:lnSpc>
                <a:spcPct val="115999"/>
              </a:lnSpc>
              <a:spcBef>
                <a:spcPts val="600"/>
              </a:spcBef>
              <a:spcAft>
                <a:spcPts val="600"/>
              </a:spcAft>
            </a:pPr>
            <a:r>
              <a:rPr lang="en-GB" b="1" dirty="0">
                <a:solidFill>
                  <a:schemeClr val="accent1"/>
                </a:solidFill>
                <a:latin typeface="Raleway" pitchFamily="2" charset="0"/>
              </a:rPr>
              <a:t>Whole-family, community-based</a:t>
            </a:r>
            <a:r>
              <a:rPr lang="en-GB" dirty="0">
                <a:solidFill>
                  <a:srgbClr val="000000"/>
                </a:solidFill>
                <a:latin typeface="Raleway" pitchFamily="2" charset="0"/>
              </a:rPr>
              <a:t>  Support is delivered in homes and community settings. We are actively co-locating Navigators within Family Hubs.</a:t>
            </a:r>
          </a:p>
        </p:txBody>
      </p:sp>
    </p:spTree>
    <p:extLst>
      <p:ext uri="{BB962C8B-B14F-4D97-AF65-F5344CB8AC3E}">
        <p14:creationId xmlns:p14="http://schemas.microsoft.com/office/powerpoint/2010/main" val="2512694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4B7607-014E-B3C6-BE0B-72250CFD9498}"/>
              </a:ext>
            </a:extLst>
          </p:cNvPr>
          <p:cNvSpPr>
            <a:spLocks noGrp="1"/>
          </p:cNvSpPr>
          <p:nvPr>
            <p:ph type="body" sz="quarter" idx="10"/>
          </p:nvPr>
        </p:nvSpPr>
        <p:spPr>
          <a:xfrm>
            <a:off x="515938" y="1200251"/>
            <a:ext cx="6865926" cy="2910749"/>
          </a:xfrm>
        </p:spPr>
        <p:txBody>
          <a:bodyPr vert="horz" lIns="91440" tIns="45720" rIns="91440" bIns="45720" rtlCol="0" anchor="t">
            <a:noAutofit/>
          </a:bodyPr>
          <a:lstStyle/>
          <a:p>
            <a:pPr>
              <a:lnSpc>
                <a:spcPct val="115999"/>
              </a:lnSpc>
              <a:spcBef>
                <a:spcPts val="800"/>
              </a:spcBef>
              <a:spcAft>
                <a:spcPts val="800"/>
              </a:spcAft>
            </a:pPr>
            <a:r>
              <a:rPr lang="en-GB" sz="2000">
                <a:solidFill>
                  <a:srgbClr val="000000"/>
                </a:solidFill>
                <a:highlight>
                  <a:srgbClr val="FFFFFF"/>
                </a:highlight>
                <a:latin typeface="Raleway"/>
              </a:rPr>
              <a:t>Kinship navigator programmes offer information, advice and advocacy to connect kinship families with the support they need, when they need it.</a:t>
            </a:r>
          </a:p>
          <a:p>
            <a:pPr>
              <a:lnSpc>
                <a:spcPct val="115999"/>
              </a:lnSpc>
              <a:spcBef>
                <a:spcPts val="800"/>
              </a:spcBef>
              <a:spcAft>
                <a:spcPts val="800"/>
              </a:spcAft>
            </a:pPr>
            <a:r>
              <a:rPr lang="en-GB" sz="2000">
                <a:solidFill>
                  <a:srgbClr val="000000"/>
                </a:solidFill>
                <a:highlight>
                  <a:srgbClr val="FFFFFF"/>
                </a:highlight>
                <a:latin typeface="Raleway"/>
              </a:rPr>
              <a:t> They offer a mix of practical and emotional support including information, system navigation, peer support and advocacy.</a:t>
            </a:r>
          </a:p>
          <a:p>
            <a:pPr>
              <a:lnSpc>
                <a:spcPct val="115999"/>
              </a:lnSpc>
              <a:spcBef>
                <a:spcPts val="800"/>
              </a:spcBef>
              <a:spcAft>
                <a:spcPts val="800"/>
              </a:spcAft>
            </a:pPr>
            <a:r>
              <a:rPr lang="en-US" sz="2000">
                <a:solidFill>
                  <a:srgbClr val="000000"/>
                </a:solidFill>
                <a:highlight>
                  <a:srgbClr val="FFFFFF"/>
                </a:highlight>
                <a:latin typeface="Raleway"/>
              </a:rPr>
              <a:t>Programmes aim to </a:t>
            </a:r>
            <a:r>
              <a:rPr lang="en-GB" sz="2000">
                <a:solidFill>
                  <a:srgbClr val="000000"/>
                </a:solidFill>
                <a:highlight>
                  <a:srgbClr val="FFFFFF"/>
                </a:highlight>
                <a:latin typeface="Raleway"/>
              </a:rPr>
              <a:t>maximise kinship carers' ability to provide safety, stability and, where appropriate, permanency, enabling children to thrive within their family networks</a:t>
            </a:r>
            <a:endParaRPr lang="en-US" sz="2400">
              <a:solidFill>
                <a:srgbClr val="32364D"/>
              </a:solidFill>
            </a:endParaRPr>
          </a:p>
        </p:txBody>
      </p:sp>
      <p:sp>
        <p:nvSpPr>
          <p:cNvPr id="3" name="Title 2">
            <a:extLst>
              <a:ext uri="{FF2B5EF4-FFF2-40B4-BE49-F238E27FC236}">
                <a16:creationId xmlns:a16="http://schemas.microsoft.com/office/drawing/2014/main" id="{64ABFD96-F5F1-3E65-EF34-D610F08D106C}"/>
              </a:ext>
            </a:extLst>
          </p:cNvPr>
          <p:cNvSpPr>
            <a:spLocks noGrp="1"/>
          </p:cNvSpPr>
          <p:nvPr>
            <p:ph type="title"/>
          </p:nvPr>
        </p:nvSpPr>
        <p:spPr>
          <a:xfrm>
            <a:off x="515938" y="387463"/>
            <a:ext cx="11160124" cy="812788"/>
          </a:xfrm>
        </p:spPr>
        <p:txBody>
          <a:bodyPr>
            <a:normAutofit fontScale="90000"/>
          </a:bodyPr>
          <a:lstStyle/>
          <a:p>
            <a:r>
              <a:rPr lang="en-GB">
                <a:latin typeface="Prodigy Sans Black"/>
              </a:rPr>
              <a:t>What is a Kinship Navigator programme?</a:t>
            </a:r>
            <a:endParaRPr lang="en-GB"/>
          </a:p>
        </p:txBody>
      </p:sp>
    </p:spTree>
    <p:extLst>
      <p:ext uri="{BB962C8B-B14F-4D97-AF65-F5344CB8AC3E}">
        <p14:creationId xmlns:p14="http://schemas.microsoft.com/office/powerpoint/2010/main" val="868687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B7AA9-B539-CF45-E7C1-6061C7F075C9}"/>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2D0A1060-2036-946C-7950-C7EEA647E6EC}"/>
              </a:ext>
            </a:extLst>
          </p:cNvPr>
          <p:cNvSpPr>
            <a:spLocks noChangeArrowheads="1"/>
          </p:cNvSpPr>
          <p:nvPr/>
        </p:nvSpPr>
        <p:spPr bwMode="auto">
          <a:xfrm>
            <a:off x="533401" y="2269720"/>
            <a:ext cx="11216639" cy="369332"/>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GB" altLang="en-US" sz="1800" b="0" i="0" u="none" strike="noStrike" cap="none" normalizeH="0" baseline="0">
              <a:ln>
                <a:noFill/>
              </a:ln>
              <a:solidFill>
                <a:schemeClr val="tx1"/>
              </a:solidFill>
              <a:effectLst/>
              <a:latin typeface="Arial" panose="020B0604020202020204" pitchFamily="34" charset="0"/>
              <a:cs typeface="Arial"/>
            </a:endParaRPr>
          </a:p>
        </p:txBody>
      </p:sp>
      <p:sp>
        <p:nvSpPr>
          <p:cNvPr id="9" name="TextBox 8">
            <a:extLst>
              <a:ext uri="{FF2B5EF4-FFF2-40B4-BE49-F238E27FC236}">
                <a16:creationId xmlns:a16="http://schemas.microsoft.com/office/drawing/2014/main" id="{4847B5E6-EB16-C568-FEE3-843D23732C98}"/>
              </a:ext>
            </a:extLst>
          </p:cNvPr>
          <p:cNvSpPr txBox="1"/>
          <p:nvPr/>
        </p:nvSpPr>
        <p:spPr>
          <a:xfrm>
            <a:off x="533401" y="533790"/>
            <a:ext cx="6098720" cy="1323439"/>
          </a:xfrm>
          <a:prstGeom prst="rect">
            <a:avLst/>
          </a:prstGeom>
          <a:noFill/>
        </p:spPr>
        <p:txBody>
          <a:bodyPr wrap="square">
            <a:spAutoFit/>
          </a:bodyPr>
          <a:lstStyle/>
          <a:p>
            <a:r>
              <a:rPr lang="en-GB" sz="4000">
                <a:latin typeface="Prodigy Sans Black"/>
              </a:rPr>
              <a:t>Navigators in the FFP system: practical links</a:t>
            </a:r>
            <a:endParaRPr lang="en-GB" sz="4000"/>
          </a:p>
        </p:txBody>
      </p:sp>
      <p:sp>
        <p:nvSpPr>
          <p:cNvPr id="10" name="Body 1">
            <a:extLst>
              <a:ext uri="{FF2B5EF4-FFF2-40B4-BE49-F238E27FC236}">
                <a16:creationId xmlns:a16="http://schemas.microsoft.com/office/drawing/2014/main" id="{3D72BE60-3129-FB5C-CA79-69EC8B7931AB}"/>
              </a:ext>
            </a:extLst>
          </p:cNvPr>
          <p:cNvSpPr>
            <a:spLocks noGrp="1"/>
          </p:cNvSpPr>
          <p:nvPr>
            <p:ph type="body" sz="quarter" idx="10"/>
          </p:nvPr>
        </p:nvSpPr>
        <p:spPr>
          <a:xfrm>
            <a:off x="395695" y="2118486"/>
            <a:ext cx="11216638" cy="3900000"/>
          </a:xfrm>
        </p:spPr>
        <p:txBody>
          <a:bodyPr vert="horz" lIns="91440" tIns="45720" rIns="91440" bIns="45720" rtlCol="0" anchor="t">
            <a:normAutofit/>
          </a:bodyPr>
          <a:lstStyle/>
          <a:p>
            <a:pPr>
              <a:lnSpc>
                <a:spcPct val="115999"/>
              </a:lnSpc>
              <a:spcBef>
                <a:spcPts val="600"/>
              </a:spcBef>
              <a:spcAft>
                <a:spcPts val="600"/>
              </a:spcAft>
            </a:pPr>
            <a:r>
              <a:rPr lang="en-GB" sz="1800" b="1" dirty="0">
                <a:solidFill>
                  <a:schemeClr val="accent1"/>
                </a:solidFill>
                <a:latin typeface="Raleway" pitchFamily="2" charset="0"/>
              </a:rPr>
              <a:t>Family Network Support Packages:</a:t>
            </a:r>
            <a:r>
              <a:rPr lang="en-GB" sz="1800" dirty="0">
                <a:solidFill>
                  <a:srgbClr val="000000"/>
                </a:solidFill>
                <a:latin typeface="Raleway" pitchFamily="2" charset="0"/>
              </a:rPr>
              <a:t> Navigators can help kinship carers understand and access FNSPs, grants and financial support – removing the practical barriers.</a:t>
            </a:r>
          </a:p>
          <a:p>
            <a:pPr>
              <a:lnSpc>
                <a:spcPct val="115999"/>
              </a:lnSpc>
              <a:spcBef>
                <a:spcPts val="600"/>
              </a:spcBef>
              <a:spcAft>
                <a:spcPts val="600"/>
              </a:spcAft>
            </a:pPr>
            <a:r>
              <a:rPr lang="en-GB" sz="1800" b="1" dirty="0">
                <a:solidFill>
                  <a:schemeClr val="accent1"/>
                </a:solidFill>
                <a:latin typeface="Raleway" pitchFamily="2" charset="0"/>
              </a:rPr>
              <a:t>Family Group Decision Making:</a:t>
            </a:r>
            <a:r>
              <a:rPr lang="en-GB" sz="1800" dirty="0">
                <a:solidFill>
                  <a:srgbClr val="000000"/>
                </a:solidFill>
                <a:latin typeface="Raleway" pitchFamily="2" charset="0"/>
              </a:rPr>
              <a:t>  Navigators build kinship carers’ confidence and would help support meaningful engagement in FGDM, ensuring family networks have a genuine voice in planning decisions.</a:t>
            </a:r>
          </a:p>
          <a:p>
            <a:pPr>
              <a:lnSpc>
                <a:spcPct val="115999"/>
              </a:lnSpc>
              <a:spcBef>
                <a:spcPts val="600"/>
              </a:spcBef>
              <a:spcAft>
                <a:spcPts val="600"/>
              </a:spcAft>
            </a:pPr>
            <a:r>
              <a:rPr lang="en-GB" sz="1800" b="1" dirty="0">
                <a:solidFill>
                  <a:schemeClr val="accent1"/>
                </a:solidFill>
                <a:latin typeface="Raleway" pitchFamily="2" charset="0"/>
              </a:rPr>
              <a:t>Placement stability as prevention:</a:t>
            </a:r>
            <a:r>
              <a:rPr lang="en-GB" sz="1800" dirty="0">
                <a:solidFill>
                  <a:srgbClr val="000000"/>
                </a:solidFill>
                <a:latin typeface="Raleway" pitchFamily="2" charset="0"/>
              </a:rPr>
              <a:t> Kinship Navigator programmes support stability and prevents breakdown.</a:t>
            </a:r>
          </a:p>
          <a:p>
            <a:pPr>
              <a:lnSpc>
                <a:spcPct val="115999"/>
              </a:lnSpc>
              <a:spcBef>
                <a:spcPts val="600"/>
              </a:spcBef>
              <a:spcAft>
                <a:spcPts val="600"/>
              </a:spcAft>
            </a:pPr>
            <a:r>
              <a:rPr lang="en-GB" sz="1800" b="1" dirty="0">
                <a:solidFill>
                  <a:schemeClr val="accent1"/>
                </a:solidFill>
                <a:latin typeface="Raleway" pitchFamily="2" charset="0"/>
              </a:rPr>
              <a:t>Co-location in Family Hubs:</a:t>
            </a:r>
            <a:r>
              <a:rPr lang="en-GB" sz="1800" dirty="0">
                <a:solidFill>
                  <a:srgbClr val="000000"/>
                </a:solidFill>
                <a:latin typeface="Raleway" pitchFamily="2" charset="0"/>
              </a:rPr>
              <a:t> Navigators working from Family Hubs creates a non-stigmatising, accessible entry point for kinship families – directly supporting the integrated community model FFP envisions.</a:t>
            </a:r>
          </a:p>
        </p:txBody>
      </p:sp>
    </p:spTree>
    <p:extLst>
      <p:ext uri="{BB962C8B-B14F-4D97-AF65-F5344CB8AC3E}">
        <p14:creationId xmlns:p14="http://schemas.microsoft.com/office/powerpoint/2010/main" val="3020620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273853-943F-4D37-F669-6E17E1F89FF9}"/>
              </a:ext>
            </a:extLst>
          </p:cNvPr>
          <p:cNvSpPr>
            <a:spLocks noGrp="1"/>
          </p:cNvSpPr>
          <p:nvPr>
            <p:ph type="title"/>
          </p:nvPr>
        </p:nvSpPr>
        <p:spPr>
          <a:xfrm>
            <a:off x="513736" y="604847"/>
            <a:ext cx="6280354" cy="1325563"/>
          </a:xfrm>
        </p:spPr>
        <p:txBody>
          <a:bodyPr>
            <a:normAutofit/>
          </a:bodyPr>
          <a:lstStyle/>
          <a:p>
            <a:r>
              <a:rPr lang="en-GB"/>
              <a:t>Supporting a child’s family connections</a:t>
            </a:r>
          </a:p>
        </p:txBody>
      </p:sp>
      <p:sp>
        <p:nvSpPr>
          <p:cNvPr id="6" name="TextBox 5">
            <a:extLst>
              <a:ext uri="{FF2B5EF4-FFF2-40B4-BE49-F238E27FC236}">
                <a16:creationId xmlns:a16="http://schemas.microsoft.com/office/drawing/2014/main" id="{3E709701-80D6-9E9B-8264-9717BCC97059}"/>
              </a:ext>
            </a:extLst>
          </p:cNvPr>
          <p:cNvSpPr txBox="1"/>
          <p:nvPr/>
        </p:nvSpPr>
        <p:spPr>
          <a:xfrm>
            <a:off x="342900" y="2230842"/>
            <a:ext cx="11160842" cy="3477875"/>
          </a:xfrm>
          <a:prstGeom prst="rect">
            <a:avLst/>
          </a:prstGeom>
          <a:noFill/>
        </p:spPr>
        <p:txBody>
          <a:bodyPr wrap="square">
            <a:spAutoFit/>
          </a:bodyPr>
          <a:lstStyle/>
          <a:p>
            <a:pPr marL="285750" indent="-285750">
              <a:buFont typeface="Arial" panose="020B0604020202020204" pitchFamily="34" charset="0"/>
              <a:buChar char="•"/>
            </a:pPr>
            <a:r>
              <a:rPr lang="en-GB" sz="2000" b="1" dirty="0">
                <a:latin typeface="Raleway" pitchFamily="2" charset="0"/>
              </a:rPr>
              <a:t>Helping children understand their story: </a:t>
            </a:r>
            <a:r>
              <a:rPr lang="en-GB" sz="2000" dirty="0">
                <a:latin typeface="Raleway" pitchFamily="2" charset="0"/>
              </a:rPr>
              <a:t>By empowering kinship carers to have age-appropriate conversations about why they live with their kinship carer.</a:t>
            </a:r>
          </a:p>
          <a:p>
            <a:pPr marL="285750" indent="-285750">
              <a:buFont typeface="Arial" panose="020B0604020202020204" pitchFamily="34" charset="0"/>
              <a:buChar char="•"/>
            </a:pPr>
            <a:endParaRPr lang="en-GB" sz="2000" dirty="0">
              <a:latin typeface="Raleway" pitchFamily="2" charset="0"/>
            </a:endParaRPr>
          </a:p>
          <a:p>
            <a:pPr marL="285750" indent="-285750">
              <a:buFont typeface="Arial" panose="020B0604020202020204" pitchFamily="34" charset="0"/>
              <a:buChar char="•"/>
            </a:pPr>
            <a:r>
              <a:rPr lang="en-GB" sz="2000" b="1" dirty="0">
                <a:latin typeface="Raleway" pitchFamily="2" charset="0"/>
              </a:rPr>
              <a:t>Keeping children safely connected to birth family </a:t>
            </a:r>
            <a:r>
              <a:rPr lang="en-GB" sz="2000" dirty="0">
                <a:latin typeface="Raleway" pitchFamily="2" charset="0"/>
              </a:rPr>
              <a:t>Supporting carers to manage contact so children maintain relationships with birth parents and siblings.</a:t>
            </a:r>
          </a:p>
          <a:p>
            <a:pPr marL="285750" indent="-285750">
              <a:buFont typeface="Arial" panose="020B0604020202020204" pitchFamily="34" charset="0"/>
              <a:buChar char="•"/>
            </a:pPr>
            <a:endParaRPr lang="en-GB" sz="2000" b="1" dirty="0">
              <a:latin typeface="Raleway" pitchFamily="2" charset="0"/>
            </a:endParaRPr>
          </a:p>
          <a:p>
            <a:pPr marL="285750" indent="-285750">
              <a:buFont typeface="Arial" panose="020B0604020202020204" pitchFamily="34" charset="0"/>
              <a:buChar char="•"/>
            </a:pPr>
            <a:r>
              <a:rPr lang="en-GB" sz="2000" b="1" dirty="0">
                <a:latin typeface="Raleway" pitchFamily="2" charset="0"/>
              </a:rPr>
              <a:t>Making sure children's voices are heard: </a:t>
            </a:r>
            <a:r>
              <a:rPr lang="en-GB" sz="2000" dirty="0">
                <a:latin typeface="Raleway" pitchFamily="2" charset="0"/>
              </a:rPr>
              <a:t>Supporting carers to represent the child's wishes and feelings in reviews and meetings</a:t>
            </a:r>
          </a:p>
          <a:p>
            <a:pPr marL="285750" indent="-285750">
              <a:buFont typeface="Arial" panose="020B0604020202020204" pitchFamily="34" charset="0"/>
              <a:buChar char="•"/>
            </a:pPr>
            <a:endParaRPr lang="en-GB" sz="2000" b="1" dirty="0">
              <a:latin typeface="Raleway" pitchFamily="2" charset="0"/>
            </a:endParaRPr>
          </a:p>
          <a:p>
            <a:pPr marL="285750" indent="-285750">
              <a:buFont typeface="Arial" panose="020B0604020202020204" pitchFamily="34" charset="0"/>
              <a:buChar char="•"/>
            </a:pPr>
            <a:r>
              <a:rPr lang="en-GB" sz="2000" b="1" dirty="0">
                <a:latin typeface="Raleway" pitchFamily="2" charset="0"/>
              </a:rPr>
              <a:t>Keeping children stable and safe </a:t>
            </a:r>
            <a:r>
              <a:rPr lang="en-GB" sz="2000" dirty="0">
                <a:latin typeface="Raleway" pitchFamily="2" charset="0"/>
              </a:rPr>
              <a:t>Supporting kinship carers to understand their child’s trauma and teaching therapeutic parenting skills. </a:t>
            </a:r>
          </a:p>
        </p:txBody>
      </p:sp>
    </p:spTree>
    <p:extLst>
      <p:ext uri="{BB962C8B-B14F-4D97-AF65-F5344CB8AC3E}">
        <p14:creationId xmlns:p14="http://schemas.microsoft.com/office/powerpoint/2010/main" val="3267383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0D4D95-46F2-62F1-E692-51B35638C9F6}"/>
              </a:ext>
            </a:extLst>
          </p:cNvPr>
          <p:cNvSpPr>
            <a:spLocks noGrp="1"/>
          </p:cNvSpPr>
          <p:nvPr>
            <p:ph type="title"/>
          </p:nvPr>
        </p:nvSpPr>
        <p:spPr/>
        <p:txBody>
          <a:bodyPr>
            <a:normAutofit fontScale="90000"/>
          </a:bodyPr>
          <a:lstStyle/>
          <a:p>
            <a:r>
              <a:rPr lang="en-GB" dirty="0"/>
              <a:t>What would Navigators mean for your area?</a:t>
            </a:r>
          </a:p>
        </p:txBody>
      </p:sp>
      <p:sp>
        <p:nvSpPr>
          <p:cNvPr id="10" name="Rectangle 3">
            <a:extLst>
              <a:ext uri="{FF2B5EF4-FFF2-40B4-BE49-F238E27FC236}">
                <a16:creationId xmlns:a16="http://schemas.microsoft.com/office/drawing/2014/main" id="{CF17E7B9-08C6-7580-0A2C-0B3AD785CE14}"/>
              </a:ext>
            </a:extLst>
          </p:cNvPr>
          <p:cNvSpPr>
            <a:spLocks noGrp="1" noChangeArrowheads="1"/>
          </p:cNvSpPr>
          <p:nvPr>
            <p:ph type="body" sz="quarter" idx="10"/>
          </p:nvPr>
        </p:nvSpPr>
        <p:spPr bwMode="auto">
          <a:xfrm>
            <a:off x="628651" y="2412278"/>
            <a:ext cx="11191874"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Raleway" pitchFamily="2" charset="0"/>
              </a:rPr>
              <a:t>1. Where do kinship families in your area fall through the cracks?</a:t>
            </a:r>
            <a:r>
              <a:rPr kumimoji="0" lang="en-US" altLang="en-US" sz="2000" b="0" i="0" u="none" strike="noStrike" cap="none" normalizeH="0" baseline="0" dirty="0">
                <a:ln>
                  <a:noFill/>
                </a:ln>
                <a:solidFill>
                  <a:schemeClr val="tx1"/>
                </a:solidFill>
                <a:effectLst/>
                <a:latin typeface="Raleway" pitchFamily="2" charset="0"/>
              </a:rPr>
              <a:t> What needs go unmet, where do things break down, what keeps you up at night?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Raleway" pitchFamily="2"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Raleway" pitchFamily="2" charset="0"/>
              </a:rPr>
              <a:t>2. If Navigators came to your area, what would the benefits be?</a:t>
            </a:r>
            <a:r>
              <a:rPr kumimoji="0" lang="en-US" altLang="en-US" sz="2000" b="0" i="0" u="none" strike="noStrike" cap="none" normalizeH="0" baseline="0" dirty="0">
                <a:ln>
                  <a:noFill/>
                </a:ln>
                <a:solidFill>
                  <a:schemeClr val="tx1"/>
                </a:solidFill>
                <a:effectLst/>
                <a:latin typeface="Raleway" pitchFamily="2" charset="0"/>
              </a:rPr>
              <a:t> Think about carers, children, your team and the wider system.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Raleway" pitchFamily="2"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Raleway" pitchFamily="2" charset="0"/>
              </a:rPr>
              <a:t>3. What would the challenges be?</a:t>
            </a:r>
            <a:r>
              <a:rPr kumimoji="0" lang="en-US" altLang="en-US" sz="2000" b="0" i="0" u="none" strike="noStrike" cap="none" normalizeH="0" baseline="0" dirty="0">
                <a:ln>
                  <a:noFill/>
                </a:ln>
                <a:solidFill>
                  <a:schemeClr val="tx1"/>
                </a:solidFill>
                <a:effectLst/>
                <a:latin typeface="Raleway" pitchFamily="2" charset="0"/>
              </a:rPr>
              <a:t> Be honest think about capacity, culture, commissioning, relationships with kinship carers.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Raleway" pitchFamily="2"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Raleway" pitchFamily="2" charset="0"/>
              </a:rPr>
              <a:t>4. What </a:t>
            </a:r>
            <a:r>
              <a:rPr lang="en-US" altLang="en-US" sz="2000" b="1" dirty="0">
                <a:solidFill>
                  <a:schemeClr val="tx1"/>
                </a:solidFill>
                <a:latin typeface="Raleway" pitchFamily="2" charset="0"/>
              </a:rPr>
              <a:t>do p</a:t>
            </a:r>
            <a:r>
              <a:rPr kumimoji="0" lang="en-US" altLang="en-US" sz="2000" b="1" i="0" u="none" strike="noStrike" cap="none" normalizeH="0" baseline="0" dirty="0">
                <a:ln>
                  <a:noFill/>
                </a:ln>
                <a:solidFill>
                  <a:schemeClr val="tx1"/>
                </a:solidFill>
                <a:effectLst/>
                <a:latin typeface="Raleway" pitchFamily="2" charset="0"/>
              </a:rPr>
              <a:t>rofessionals need to make it work?</a:t>
            </a:r>
            <a:r>
              <a:rPr kumimoji="0" lang="en-US" altLang="en-US" sz="2000" b="0" i="0" u="none" strike="noStrike" cap="none" normalizeH="0" baseline="0" dirty="0">
                <a:ln>
                  <a:noFill/>
                </a:ln>
                <a:solidFill>
                  <a:schemeClr val="tx1"/>
                </a:solidFill>
                <a:effectLst/>
                <a:latin typeface="Raleway" pitchFamily="2" charset="0"/>
              </a:rPr>
              <a:t> What would need to be in place? </a:t>
            </a:r>
          </a:p>
        </p:txBody>
      </p:sp>
    </p:spTree>
    <p:extLst>
      <p:ext uri="{BB962C8B-B14F-4D97-AF65-F5344CB8AC3E}">
        <p14:creationId xmlns:p14="http://schemas.microsoft.com/office/powerpoint/2010/main" val="18104476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1A9E41-D5B3-3EC5-1E7E-86C68DF20258}"/>
              </a:ext>
            </a:extLst>
          </p:cNvPr>
          <p:cNvSpPr>
            <a:spLocks noGrp="1"/>
          </p:cNvSpPr>
          <p:nvPr>
            <p:ph type="body" sz="quarter" idx="10"/>
          </p:nvPr>
        </p:nvSpPr>
        <p:spPr>
          <a:xfrm>
            <a:off x="515938" y="2359860"/>
            <a:ext cx="10840910" cy="2138279"/>
          </a:xfrm>
        </p:spPr>
        <p:txBody>
          <a:bodyPr>
            <a:normAutofit/>
          </a:bodyPr>
          <a:lstStyle/>
          <a:p>
            <a:pPr marL="0" indent="0">
              <a:buNone/>
            </a:pPr>
            <a:r>
              <a:rPr lang="en-GB" sz="4800" dirty="0"/>
              <a:t>Are Navigators a benefit to the Families First reforms or are they an essential part of the system?</a:t>
            </a:r>
          </a:p>
        </p:txBody>
      </p:sp>
    </p:spTree>
    <p:extLst>
      <p:ext uri="{BB962C8B-B14F-4D97-AF65-F5344CB8AC3E}">
        <p14:creationId xmlns:p14="http://schemas.microsoft.com/office/powerpoint/2010/main" val="3842545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FEAE1-2332-5BBA-418E-699B6E546D66}"/>
              </a:ext>
            </a:extLst>
          </p:cNvPr>
          <p:cNvSpPr>
            <a:spLocks noGrp="1"/>
          </p:cNvSpPr>
          <p:nvPr>
            <p:ph type="title"/>
          </p:nvPr>
        </p:nvSpPr>
        <p:spPr>
          <a:xfrm>
            <a:off x="533401" y="585181"/>
            <a:ext cx="6467167" cy="1325563"/>
          </a:xfrm>
        </p:spPr>
        <p:txBody>
          <a:bodyPr/>
          <a:lstStyle/>
          <a:p>
            <a:r>
              <a:rPr lang="en-GB"/>
              <a:t>Kinship Navigator Programmes</a:t>
            </a:r>
          </a:p>
        </p:txBody>
      </p:sp>
      <p:sp>
        <p:nvSpPr>
          <p:cNvPr id="3" name="Text Placeholder 2">
            <a:extLst>
              <a:ext uri="{FF2B5EF4-FFF2-40B4-BE49-F238E27FC236}">
                <a16:creationId xmlns:a16="http://schemas.microsoft.com/office/drawing/2014/main" id="{375492C3-3554-6911-E05C-2E1475284B78}"/>
              </a:ext>
            </a:extLst>
          </p:cNvPr>
          <p:cNvSpPr>
            <a:spLocks noGrp="1"/>
          </p:cNvSpPr>
          <p:nvPr>
            <p:ph type="body" sz="quarter" idx="10"/>
          </p:nvPr>
        </p:nvSpPr>
        <p:spPr>
          <a:xfrm>
            <a:off x="533401" y="2103437"/>
            <a:ext cx="8128818" cy="1325563"/>
          </a:xfrm>
        </p:spPr>
        <p:txBody>
          <a:bodyPr>
            <a:normAutofit/>
          </a:bodyPr>
          <a:lstStyle/>
          <a:p>
            <a:pPr marL="0" indent="0">
              <a:buNone/>
            </a:pPr>
            <a:r>
              <a:rPr lang="en-GB" sz="2000" dirty="0"/>
              <a:t>We are currently delivering our Navigator programmes in 35 local authorities in England, 1 local authority in Wales and we are launching in Scotland this month</a:t>
            </a:r>
          </a:p>
          <a:p>
            <a:pPr marL="0" indent="0">
              <a:buNone/>
            </a:pPr>
            <a:endParaRPr lang="en-GB" dirty="0"/>
          </a:p>
        </p:txBody>
      </p:sp>
      <p:sp>
        <p:nvSpPr>
          <p:cNvPr id="4" name="TextBox 3">
            <a:extLst>
              <a:ext uri="{FF2B5EF4-FFF2-40B4-BE49-F238E27FC236}">
                <a16:creationId xmlns:a16="http://schemas.microsoft.com/office/drawing/2014/main" id="{38F21729-90CC-3260-C30C-36725AC6CC9E}"/>
              </a:ext>
            </a:extLst>
          </p:cNvPr>
          <p:cNvSpPr txBox="1"/>
          <p:nvPr/>
        </p:nvSpPr>
        <p:spPr>
          <a:xfrm>
            <a:off x="533401" y="3347837"/>
            <a:ext cx="6604818" cy="3447098"/>
          </a:xfrm>
          <a:prstGeom prst="rect">
            <a:avLst/>
          </a:prstGeom>
          <a:noFill/>
        </p:spPr>
        <p:txBody>
          <a:bodyPr wrap="square" rtlCol="0">
            <a:spAutoFit/>
          </a:bodyPr>
          <a:lstStyle/>
          <a:p>
            <a:r>
              <a:rPr lang="en-GB" sz="2000" b="1">
                <a:latin typeface="Raleway" pitchFamily="2" charset="0"/>
              </a:rPr>
              <a:t>Kinship Reach </a:t>
            </a:r>
            <a:r>
              <a:rPr lang="en-GB" sz="2000">
                <a:latin typeface="Raleway" pitchFamily="2" charset="0"/>
              </a:rPr>
              <a:t>is our remote Navigator programme which offers kinship carers one-to-one support via telephone or video call. Support for up to 3 months</a:t>
            </a:r>
            <a:endParaRPr lang="en-GB" sz="2000" b="1">
              <a:latin typeface="Raleway" pitchFamily="2" charset="0"/>
            </a:endParaRPr>
          </a:p>
          <a:p>
            <a:endParaRPr lang="en-GB" sz="2000">
              <a:latin typeface="Raleway" pitchFamily="2" charset="0"/>
            </a:endParaRPr>
          </a:p>
          <a:p>
            <a:r>
              <a:rPr lang="en-GB" sz="2000" b="1">
                <a:latin typeface="Raleway" pitchFamily="2" charset="0"/>
              </a:rPr>
              <a:t>Kinship Connected </a:t>
            </a:r>
            <a:r>
              <a:rPr lang="en-GB" sz="2000">
                <a:latin typeface="Raleway" pitchFamily="2" charset="0"/>
              </a:rPr>
              <a:t>is our Kinship Connected is an intensive 1-to-1, community-based support programme. Support for up to 6 months.</a:t>
            </a:r>
          </a:p>
          <a:p>
            <a:r>
              <a:rPr lang="en-GB" sz="2000">
                <a:latin typeface="Raleway" pitchFamily="2" charset="0"/>
              </a:rPr>
              <a:t>It is currently being evaluated in 4 new Local Authorities (Blackpool, Newham, Oxfordshire and Rochdale). </a:t>
            </a:r>
            <a:endParaRPr lang="en-GB" sz="2000" b="1">
              <a:latin typeface="Raleway" pitchFamily="2" charset="0"/>
            </a:endParaRPr>
          </a:p>
          <a:p>
            <a:endParaRPr lang="en-GB"/>
          </a:p>
        </p:txBody>
      </p:sp>
    </p:spTree>
    <p:extLst>
      <p:ext uri="{BB962C8B-B14F-4D97-AF65-F5344CB8AC3E}">
        <p14:creationId xmlns:p14="http://schemas.microsoft.com/office/powerpoint/2010/main" val="3171748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2E6F99-3130-690B-B5FB-422766789437}"/>
              </a:ext>
            </a:extLst>
          </p:cNvPr>
          <p:cNvSpPr>
            <a:spLocks noGrp="1"/>
          </p:cNvSpPr>
          <p:nvPr>
            <p:ph type="body" sz="quarter" idx="10"/>
          </p:nvPr>
        </p:nvSpPr>
        <p:spPr>
          <a:xfrm>
            <a:off x="367069" y="1673913"/>
            <a:ext cx="10102811" cy="4448106"/>
          </a:xfrm>
        </p:spPr>
        <p:txBody>
          <a:bodyPr vert="horz" lIns="91440" tIns="45720" rIns="91440" bIns="45720" rtlCol="0" anchor="t">
            <a:noAutofit/>
          </a:bodyPr>
          <a:lstStyle/>
          <a:p>
            <a:endParaRPr lang="en-GB" sz="2400"/>
          </a:p>
          <a:p>
            <a:endParaRPr lang="en-GB" sz="2400"/>
          </a:p>
          <a:p>
            <a:endParaRPr lang="en-GB" sz="2400"/>
          </a:p>
        </p:txBody>
      </p:sp>
      <p:sp>
        <p:nvSpPr>
          <p:cNvPr id="3" name="Title 2">
            <a:extLst>
              <a:ext uri="{FF2B5EF4-FFF2-40B4-BE49-F238E27FC236}">
                <a16:creationId xmlns:a16="http://schemas.microsoft.com/office/drawing/2014/main" id="{3E42D58C-78E3-0633-DC80-21D2CCEE3753}"/>
              </a:ext>
            </a:extLst>
          </p:cNvPr>
          <p:cNvSpPr>
            <a:spLocks noGrp="1"/>
          </p:cNvSpPr>
          <p:nvPr>
            <p:ph type="title"/>
          </p:nvPr>
        </p:nvSpPr>
        <p:spPr>
          <a:xfrm>
            <a:off x="641416" y="147182"/>
            <a:ext cx="5769591" cy="1325563"/>
          </a:xfrm>
        </p:spPr>
        <p:txBody>
          <a:bodyPr/>
          <a:lstStyle/>
          <a:p>
            <a:r>
              <a:rPr lang="en-GB">
                <a:latin typeface="Prodigy Sans Black"/>
              </a:rPr>
              <a:t>Kinship Connected</a:t>
            </a:r>
            <a:endParaRPr lang="en-GB"/>
          </a:p>
        </p:txBody>
      </p:sp>
      <p:sp>
        <p:nvSpPr>
          <p:cNvPr id="7" name="Rectangle 4">
            <a:extLst>
              <a:ext uri="{FF2B5EF4-FFF2-40B4-BE49-F238E27FC236}">
                <a16:creationId xmlns:a16="http://schemas.microsoft.com/office/drawing/2014/main" id="{A2814B40-41E4-317C-E8B3-2F69F0C5F7AC}"/>
              </a:ext>
            </a:extLst>
          </p:cNvPr>
          <p:cNvSpPr>
            <a:spLocks noChangeArrowheads="1"/>
          </p:cNvSpPr>
          <p:nvPr/>
        </p:nvSpPr>
        <p:spPr bwMode="auto">
          <a:xfrm>
            <a:off x="641416" y="1269116"/>
            <a:ext cx="10459400" cy="4535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50000"/>
              </a:lnSpc>
              <a:spcBef>
                <a:spcPct val="0"/>
              </a:spcBef>
              <a:spcAft>
                <a:spcPct val="0"/>
              </a:spcAft>
              <a:buClrTx/>
              <a:buSzTx/>
              <a:tabLst/>
            </a:pPr>
            <a:r>
              <a:rPr kumimoji="0" lang="en-US" altLang="en-US" sz="2400" b="1" i="0" u="none" strike="noStrike" cap="none" normalizeH="0" baseline="0">
                <a:ln>
                  <a:noFill/>
                </a:ln>
                <a:solidFill>
                  <a:schemeClr val="accent4"/>
                </a:solidFill>
                <a:effectLst/>
                <a:latin typeface="Raleway" pitchFamily="2" charset="0"/>
              </a:rPr>
              <a:t>Background:</a:t>
            </a:r>
          </a:p>
          <a:p>
            <a:pPr marL="228600" indent="-228600" fontAlgn="base">
              <a:lnSpc>
                <a:spcPct val="90000"/>
              </a:lnSpc>
              <a:spcBef>
                <a:spcPts val="1000"/>
              </a:spcBef>
              <a:spcAft>
                <a:spcPct val="0"/>
              </a:spcAft>
              <a:buFont typeface="Arial" panose="020B0604020202020204" pitchFamily="34" charset="0"/>
              <a:buChar char="•"/>
            </a:pPr>
            <a:r>
              <a:rPr lang="en-US" altLang="en-US" sz="2400">
                <a:solidFill>
                  <a:schemeClr val="tx2"/>
                </a:solidFill>
                <a:latin typeface="Raleway"/>
              </a:rPr>
              <a:t>Developed by Kinship since </a:t>
            </a:r>
            <a:r>
              <a:rPr lang="en-US" altLang="en-US" sz="2400" b="1">
                <a:solidFill>
                  <a:schemeClr val="tx2"/>
                </a:solidFill>
                <a:latin typeface="Raleway"/>
              </a:rPr>
              <a:t>2013</a:t>
            </a:r>
            <a:r>
              <a:rPr lang="en-US" altLang="en-US" sz="2400">
                <a:solidFill>
                  <a:schemeClr val="tx2"/>
                </a:solidFill>
                <a:latin typeface="Raleway"/>
              </a:rPr>
              <a:t> initially in the North East, before being trialed in North London</a:t>
            </a:r>
          </a:p>
          <a:p>
            <a:pPr marL="228600" indent="-228600">
              <a:lnSpc>
                <a:spcPct val="90000"/>
              </a:lnSpc>
              <a:spcBef>
                <a:spcPts val="1000"/>
              </a:spcBef>
              <a:spcAft>
                <a:spcPct val="0"/>
              </a:spcAft>
              <a:buFont typeface="Arial" panose="020B0604020202020204" pitchFamily="34" charset="0"/>
              <a:buChar char="•"/>
            </a:pPr>
            <a:r>
              <a:rPr lang="en-US" altLang="en-US" sz="2400">
                <a:solidFill>
                  <a:schemeClr val="tx2"/>
                </a:solidFill>
                <a:latin typeface="Raleway"/>
              </a:rPr>
              <a:t>Designed for </a:t>
            </a:r>
            <a:r>
              <a:rPr lang="en-US" altLang="en-US" sz="2400" b="1">
                <a:solidFill>
                  <a:schemeClr val="tx2"/>
                </a:solidFill>
                <a:latin typeface="Raleway"/>
              </a:rPr>
              <a:t>all kinship carers</a:t>
            </a:r>
            <a:r>
              <a:rPr lang="en-US" altLang="en-US" sz="2400">
                <a:solidFill>
                  <a:schemeClr val="tx2"/>
                </a:solidFill>
                <a:latin typeface="Raleway"/>
              </a:rPr>
              <a:t>, regardless of legal arrangement</a:t>
            </a:r>
            <a:endParaRPr lang="en-US">
              <a:solidFill>
                <a:schemeClr val="tx2"/>
              </a:solidFill>
            </a:endParaRPr>
          </a:p>
          <a:p>
            <a:pPr marL="228600" indent="-228600" fontAlgn="base">
              <a:lnSpc>
                <a:spcPct val="90000"/>
              </a:lnSpc>
              <a:spcBef>
                <a:spcPts val="1000"/>
              </a:spcBef>
              <a:spcAft>
                <a:spcPct val="0"/>
              </a:spcAft>
              <a:buFont typeface="Arial" panose="020B0604020202020204" pitchFamily="34" charset="0"/>
              <a:buChar char="•"/>
            </a:pPr>
            <a:r>
              <a:rPr lang="en-US" altLang="en-US" sz="2400">
                <a:solidFill>
                  <a:schemeClr val="tx2"/>
                </a:solidFill>
                <a:latin typeface="Raleway"/>
              </a:rPr>
              <a:t>Evolved over 13 years into a structured </a:t>
            </a:r>
            <a:r>
              <a:rPr lang="en-US" altLang="en-US" sz="2400" b="1">
                <a:solidFill>
                  <a:schemeClr val="tx2"/>
                </a:solidFill>
                <a:latin typeface="Raleway"/>
              </a:rPr>
              <a:t>evidence-based </a:t>
            </a:r>
            <a:r>
              <a:rPr lang="en-US" altLang="en-US" sz="2400" b="1" err="1">
                <a:solidFill>
                  <a:schemeClr val="tx2"/>
                </a:solidFill>
                <a:latin typeface="Raleway"/>
              </a:rPr>
              <a:t>programme</a:t>
            </a:r>
            <a:endParaRPr lang="en-US" altLang="en-US" sz="2400" b="1">
              <a:solidFill>
                <a:schemeClr val="tx2"/>
              </a:solidFill>
              <a:latin typeface="Raleway"/>
            </a:endParaRPr>
          </a:p>
          <a:p>
            <a:pPr marL="228600" marR="0" lvl="0" indent="-228600" fontAlgn="base">
              <a:lnSpc>
                <a:spcPct val="90000"/>
              </a:lnSpc>
              <a:spcBef>
                <a:spcPts val="1000"/>
              </a:spcBef>
              <a:spcAft>
                <a:spcPct val="0"/>
              </a:spcAft>
              <a:buClrTx/>
              <a:buSzTx/>
              <a:buFont typeface="Arial" panose="020B0604020202020204" pitchFamily="34" charset="0"/>
              <a:buChar char="•"/>
              <a:tabLst/>
            </a:pPr>
            <a:r>
              <a:rPr lang="en-US" altLang="en-US" sz="2400">
                <a:solidFill>
                  <a:schemeClr val="tx2"/>
                </a:solidFill>
                <a:latin typeface="Raleway"/>
              </a:rPr>
              <a:t>Built on 1-to-1 </a:t>
            </a:r>
            <a:r>
              <a:rPr lang="en-US" altLang="en-US" sz="2400" b="1">
                <a:solidFill>
                  <a:schemeClr val="tx2"/>
                </a:solidFill>
                <a:latin typeface="Raleway"/>
              </a:rPr>
              <a:t>relationship-based support </a:t>
            </a:r>
            <a:r>
              <a:rPr lang="en-US" altLang="en-US" sz="2400">
                <a:solidFill>
                  <a:schemeClr val="tx2"/>
                </a:solidFill>
                <a:latin typeface="Raleway"/>
              </a:rPr>
              <a:t>and local peer networks</a:t>
            </a:r>
          </a:p>
          <a:p>
            <a:pPr marL="228600" indent="-228600" fontAlgn="base">
              <a:lnSpc>
                <a:spcPct val="90000"/>
              </a:lnSpc>
              <a:spcBef>
                <a:spcPts val="1000"/>
              </a:spcBef>
              <a:spcAft>
                <a:spcPct val="0"/>
              </a:spcAft>
              <a:buFont typeface="Arial" panose="020B0604020202020204" pitchFamily="34" charset="0"/>
              <a:buChar char="•"/>
            </a:pPr>
            <a:r>
              <a:rPr lang="en-US" altLang="en-US" sz="2400">
                <a:solidFill>
                  <a:schemeClr val="tx2"/>
                </a:solidFill>
                <a:latin typeface="Raleway"/>
              </a:rPr>
              <a:t>Underpinned by person-centered and </a:t>
            </a:r>
            <a:r>
              <a:rPr lang="en-US" altLang="en-US" sz="2400" b="1">
                <a:solidFill>
                  <a:schemeClr val="tx2"/>
                </a:solidFill>
                <a:latin typeface="Raleway"/>
              </a:rPr>
              <a:t>trauma informed approaches</a:t>
            </a:r>
            <a:endParaRPr lang="en-US">
              <a:solidFill>
                <a:schemeClr val="tx2"/>
              </a:solidFill>
              <a:latin typeface="Aptos"/>
            </a:endParaRPr>
          </a:p>
          <a:p>
            <a:pPr marL="228600" marR="0" lvl="0" indent="-228600">
              <a:lnSpc>
                <a:spcPct val="90000"/>
              </a:lnSpc>
              <a:spcBef>
                <a:spcPts val="1000"/>
              </a:spcBef>
              <a:spcAft>
                <a:spcPct val="0"/>
              </a:spcAft>
              <a:buClrTx/>
              <a:buSzTx/>
              <a:buFont typeface="Arial" panose="020B0604020202020204" pitchFamily="34" charset="0"/>
              <a:buChar char="•"/>
              <a:tabLst/>
            </a:pPr>
            <a:r>
              <a:rPr lang="en-US" altLang="en-US" sz="2400">
                <a:solidFill>
                  <a:schemeClr val="tx2"/>
                </a:solidFill>
                <a:latin typeface="Raleway"/>
              </a:rPr>
              <a:t>Uses a </a:t>
            </a:r>
            <a:r>
              <a:rPr lang="en-US" altLang="en-US" sz="2400" b="1">
                <a:solidFill>
                  <a:schemeClr val="tx2"/>
                </a:solidFill>
                <a:latin typeface="Raleway"/>
              </a:rPr>
              <a:t>strengths-based assessment framework</a:t>
            </a:r>
            <a:endParaRPr lang="en-US" b="1">
              <a:solidFill>
                <a:schemeClr val="tx2"/>
              </a:solidFill>
            </a:endParaRPr>
          </a:p>
          <a:p>
            <a:pPr marL="228600" marR="0" lvl="0" indent="-228600">
              <a:lnSpc>
                <a:spcPct val="90000"/>
              </a:lnSpc>
              <a:spcBef>
                <a:spcPts val="1000"/>
              </a:spcBef>
              <a:spcAft>
                <a:spcPct val="0"/>
              </a:spcAft>
              <a:buClrTx/>
              <a:buSzTx/>
              <a:buFont typeface="Arial" panose="020B0604020202020204" pitchFamily="34" charset="0"/>
              <a:buChar char="•"/>
              <a:tabLst/>
            </a:pPr>
            <a:r>
              <a:rPr lang="en-US" altLang="en-US" sz="2400">
                <a:solidFill>
                  <a:schemeClr val="tx2"/>
                </a:solidFill>
                <a:latin typeface="Raleway"/>
              </a:rPr>
              <a:t>Strengthens local authority Kinship Local Offer, including connecting ecosystems of support</a:t>
            </a:r>
            <a:endParaRPr lang="en-US">
              <a:solidFill>
                <a:schemeClr val="tx2"/>
              </a:solidFill>
            </a:endParaRPr>
          </a:p>
        </p:txBody>
      </p:sp>
    </p:spTree>
    <p:extLst>
      <p:ext uri="{BB962C8B-B14F-4D97-AF65-F5344CB8AC3E}">
        <p14:creationId xmlns:p14="http://schemas.microsoft.com/office/powerpoint/2010/main" val="3191403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FDBD6-3F15-1B6B-3D14-02A2E880B6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F3F5B26-8191-BD23-66E0-FAD0795873F1}"/>
              </a:ext>
            </a:extLst>
          </p:cNvPr>
          <p:cNvSpPr>
            <a:spLocks noGrp="1"/>
          </p:cNvSpPr>
          <p:nvPr>
            <p:ph type="body" sz="quarter" idx="10"/>
          </p:nvPr>
        </p:nvSpPr>
        <p:spPr>
          <a:xfrm>
            <a:off x="476609" y="1161822"/>
            <a:ext cx="8490214" cy="4141063"/>
          </a:xfrm>
        </p:spPr>
        <p:txBody>
          <a:bodyPr vert="horz" lIns="91440" tIns="45720" rIns="91440" bIns="45720" rtlCol="0" anchor="t">
            <a:normAutofit/>
          </a:bodyPr>
          <a:lstStyle/>
          <a:p>
            <a:pPr marL="0" indent="0">
              <a:lnSpc>
                <a:spcPct val="100000"/>
              </a:lnSpc>
              <a:buNone/>
            </a:pPr>
            <a:r>
              <a:rPr lang="en-GB" sz="2000">
                <a:solidFill>
                  <a:schemeClr val="tx1"/>
                </a:solidFill>
                <a:latin typeface="Raleway"/>
              </a:rPr>
              <a:t>Kinship Connected is a community-based support programme designed to improve the wellbeing, resilience, and stability of kinship families. </a:t>
            </a:r>
          </a:p>
          <a:p>
            <a:pPr>
              <a:lnSpc>
                <a:spcPct val="100000"/>
              </a:lnSpc>
            </a:pPr>
            <a:r>
              <a:rPr lang="en-GB" sz="2000"/>
              <a:t>Delivered by a specialist Kinship Navigator</a:t>
            </a:r>
          </a:p>
          <a:p>
            <a:pPr>
              <a:lnSpc>
                <a:spcPct val="100000"/>
              </a:lnSpc>
            </a:pPr>
            <a:r>
              <a:rPr lang="en-GB" sz="2000"/>
              <a:t>Referrals from Local Authority and self referral</a:t>
            </a:r>
          </a:p>
          <a:p>
            <a:pPr>
              <a:lnSpc>
                <a:spcPct val="100000"/>
              </a:lnSpc>
            </a:pPr>
            <a:r>
              <a:rPr lang="en-GB" sz="2000"/>
              <a:t>Intensive one-to-one tailored support</a:t>
            </a:r>
          </a:p>
          <a:p>
            <a:pPr>
              <a:lnSpc>
                <a:spcPct val="100000"/>
              </a:lnSpc>
            </a:pPr>
            <a:r>
              <a:rPr lang="en-GB" sz="2000"/>
              <a:t>Home and community visits </a:t>
            </a:r>
          </a:p>
          <a:p>
            <a:pPr>
              <a:lnSpc>
                <a:spcPct val="100000"/>
              </a:lnSpc>
            </a:pPr>
            <a:r>
              <a:rPr lang="en-GB" sz="2000"/>
              <a:t>System navigation</a:t>
            </a:r>
          </a:p>
          <a:p>
            <a:pPr>
              <a:lnSpc>
                <a:spcPct val="100000"/>
              </a:lnSpc>
            </a:pPr>
            <a:r>
              <a:rPr lang="en-GB" sz="2000"/>
              <a:t>Facilitated support groups</a:t>
            </a:r>
          </a:p>
          <a:p>
            <a:pPr>
              <a:lnSpc>
                <a:spcPct val="100000"/>
              </a:lnSpc>
            </a:pPr>
            <a:r>
              <a:rPr lang="en-GB" sz="2000"/>
              <a:t>Family celebration days</a:t>
            </a:r>
          </a:p>
          <a:p>
            <a:pPr>
              <a:lnSpc>
                <a:spcPct val="100000"/>
              </a:lnSpc>
            </a:pPr>
            <a:endParaRPr lang="en-GB" sz="2000"/>
          </a:p>
          <a:p>
            <a:pPr>
              <a:lnSpc>
                <a:spcPct val="100000"/>
              </a:lnSpc>
            </a:pPr>
            <a:endParaRPr lang="en-GB" sz="2000"/>
          </a:p>
          <a:p>
            <a:pPr>
              <a:lnSpc>
                <a:spcPct val="100000"/>
              </a:lnSpc>
            </a:pPr>
            <a:endParaRPr lang="en-GB" sz="2000"/>
          </a:p>
        </p:txBody>
      </p:sp>
      <p:sp>
        <p:nvSpPr>
          <p:cNvPr id="4" name="Title 2">
            <a:extLst>
              <a:ext uri="{FF2B5EF4-FFF2-40B4-BE49-F238E27FC236}">
                <a16:creationId xmlns:a16="http://schemas.microsoft.com/office/drawing/2014/main" id="{34685528-D214-82F1-2EA5-D671E98BDB6B}"/>
              </a:ext>
            </a:extLst>
          </p:cNvPr>
          <p:cNvSpPr>
            <a:spLocks noGrp="1"/>
          </p:cNvSpPr>
          <p:nvPr>
            <p:ph type="title"/>
          </p:nvPr>
        </p:nvSpPr>
        <p:spPr>
          <a:xfrm>
            <a:off x="476609" y="349022"/>
            <a:ext cx="9747250" cy="812800"/>
          </a:xfrm>
        </p:spPr>
        <p:txBody>
          <a:bodyPr/>
          <a:lstStyle/>
          <a:p>
            <a:r>
              <a:rPr lang="en-GB"/>
              <a:t>Kinship Connected</a:t>
            </a:r>
          </a:p>
        </p:txBody>
      </p:sp>
    </p:spTree>
    <p:extLst>
      <p:ext uri="{BB962C8B-B14F-4D97-AF65-F5344CB8AC3E}">
        <p14:creationId xmlns:p14="http://schemas.microsoft.com/office/powerpoint/2010/main" val="1698153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9144" y="589936"/>
            <a:ext cx="8473440" cy="707136"/>
          </a:xfrm>
          <a:prstGeom prst="rect">
            <a:avLst/>
          </a:prstGeom>
          <a:noFill/>
          <a:ln/>
        </p:spPr>
        <p:txBody>
          <a:bodyPr wrap="square" rtlCol="0" anchor="ctr"/>
          <a:lstStyle/>
          <a:p>
            <a:r>
              <a:rPr lang="en-US" sz="3600" b="1">
                <a:solidFill>
                  <a:srgbClr val="1C2243"/>
                </a:solidFill>
                <a:latin typeface="Arial Black" pitchFamily="34" charset="0"/>
                <a:ea typeface="Arial Black" pitchFamily="34" charset="-122"/>
                <a:cs typeface="Arial Black" pitchFamily="34" charset="-120"/>
              </a:rPr>
              <a:t>What the Kinship Navigator does</a:t>
            </a:r>
            <a:endParaRPr lang="en-US" sz="3600"/>
          </a:p>
        </p:txBody>
      </p:sp>
      <p:sp>
        <p:nvSpPr>
          <p:cNvPr id="4" name="Shape 1"/>
          <p:cNvSpPr/>
          <p:nvPr/>
        </p:nvSpPr>
        <p:spPr>
          <a:xfrm>
            <a:off x="372840" y="1565296"/>
            <a:ext cx="3657600" cy="2218944"/>
          </a:xfrm>
          <a:prstGeom prst="rect">
            <a:avLst/>
          </a:prstGeom>
          <a:solidFill>
            <a:schemeClr val="accent2"/>
          </a:solidFill>
          <a:ln w="12700">
            <a:solidFill>
              <a:schemeClr val="bg1"/>
            </a:solidFill>
            <a:prstDash val="solid"/>
          </a:ln>
        </p:spPr>
        <p:txBody>
          <a:bodyPr/>
          <a:lstStyle/>
          <a:p>
            <a:endParaRPr lang="en-GB" sz="2400"/>
          </a:p>
        </p:txBody>
      </p:sp>
      <p:sp>
        <p:nvSpPr>
          <p:cNvPr id="5" name="Shape 2"/>
          <p:cNvSpPr/>
          <p:nvPr/>
        </p:nvSpPr>
        <p:spPr>
          <a:xfrm>
            <a:off x="580104" y="1784752"/>
            <a:ext cx="609600" cy="609600"/>
          </a:xfrm>
          <a:prstGeom prst="rect">
            <a:avLst/>
          </a:prstGeom>
          <a:solidFill>
            <a:schemeClr val="tx1"/>
          </a:solidFill>
          <a:ln w="12700">
            <a:solidFill>
              <a:srgbClr val="FDC800"/>
            </a:solidFill>
            <a:prstDash val="solid"/>
          </a:ln>
        </p:spPr>
        <p:txBody>
          <a:bodyPr/>
          <a:lstStyle/>
          <a:p>
            <a:endParaRPr lang="en-GB" sz="2400"/>
          </a:p>
        </p:txBody>
      </p:sp>
      <p:pic>
        <p:nvPicPr>
          <p:cNvPr id="6" name="Image 1" descr="preencoded.png"/>
          <p:cNvPicPr>
            <a:picLocks noChangeAspect="1"/>
          </p:cNvPicPr>
          <p:nvPr/>
        </p:nvPicPr>
        <p:blipFill>
          <a:blip r:embed="rId3"/>
          <a:stretch>
            <a:fillRect/>
          </a:stretch>
        </p:blipFill>
        <p:spPr>
          <a:xfrm>
            <a:off x="604488" y="1809136"/>
            <a:ext cx="536448" cy="536448"/>
          </a:xfrm>
          <a:prstGeom prst="rect">
            <a:avLst/>
          </a:prstGeom>
        </p:spPr>
      </p:pic>
      <p:sp>
        <p:nvSpPr>
          <p:cNvPr id="7" name="Text 3"/>
          <p:cNvSpPr/>
          <p:nvPr/>
        </p:nvSpPr>
        <p:spPr>
          <a:xfrm>
            <a:off x="1336008" y="1735984"/>
            <a:ext cx="2438400" cy="609600"/>
          </a:xfrm>
          <a:prstGeom prst="rect">
            <a:avLst/>
          </a:prstGeom>
          <a:noFill/>
          <a:ln/>
        </p:spPr>
        <p:txBody>
          <a:bodyPr wrap="square" lIns="0" tIns="0" rIns="0" bIns="0" rtlCol="0" anchor="ctr"/>
          <a:lstStyle/>
          <a:p>
            <a:r>
              <a:rPr lang="en-US" sz="1733" b="1">
                <a:latin typeface="Arial Black" pitchFamily="34" charset="0"/>
                <a:ea typeface="Arial Black" pitchFamily="34" charset="-122"/>
                <a:cs typeface="Arial Black" pitchFamily="34" charset="-120"/>
              </a:rPr>
              <a:t>Emotional support</a:t>
            </a:r>
            <a:endParaRPr lang="en-US" sz="1733"/>
          </a:p>
        </p:txBody>
      </p:sp>
      <p:sp>
        <p:nvSpPr>
          <p:cNvPr id="8" name="Text 4"/>
          <p:cNvSpPr/>
          <p:nvPr/>
        </p:nvSpPr>
        <p:spPr>
          <a:xfrm>
            <a:off x="543528" y="2601616"/>
            <a:ext cx="3316224" cy="999744"/>
          </a:xfrm>
          <a:prstGeom prst="rect">
            <a:avLst/>
          </a:prstGeom>
          <a:noFill/>
          <a:ln/>
        </p:spPr>
        <p:txBody>
          <a:bodyPr wrap="square" lIns="0" tIns="0" rIns="0" bIns="0" rtlCol="0" anchor="ctr"/>
          <a:lstStyle/>
          <a:p>
            <a:r>
              <a:rPr lang="en-US" sz="1400" b="1">
                <a:solidFill>
                  <a:schemeClr val="accent1"/>
                </a:solidFill>
                <a:latin typeface="Arial" pitchFamily="34" charset="0"/>
                <a:ea typeface="Arial" pitchFamily="34" charset="-122"/>
                <a:cs typeface="Arial" pitchFamily="34" charset="-120"/>
              </a:rPr>
              <a:t>Trauma-informed listening, therapeutic parenting tools, building resilience</a:t>
            </a:r>
            <a:endParaRPr lang="en-US" sz="1400" b="1">
              <a:solidFill>
                <a:schemeClr val="accent1"/>
              </a:solidFill>
            </a:endParaRPr>
          </a:p>
        </p:txBody>
      </p:sp>
      <p:sp>
        <p:nvSpPr>
          <p:cNvPr id="9" name="Shape 5"/>
          <p:cNvSpPr/>
          <p:nvPr/>
        </p:nvSpPr>
        <p:spPr>
          <a:xfrm>
            <a:off x="4262088" y="1565296"/>
            <a:ext cx="3657600" cy="2218944"/>
          </a:xfrm>
          <a:prstGeom prst="rect">
            <a:avLst/>
          </a:prstGeom>
          <a:solidFill>
            <a:schemeClr val="accent2"/>
          </a:solidFill>
          <a:ln w="12700">
            <a:solidFill>
              <a:schemeClr val="accent2"/>
            </a:solidFill>
            <a:prstDash val="solid"/>
          </a:ln>
        </p:spPr>
        <p:txBody>
          <a:bodyPr/>
          <a:lstStyle/>
          <a:p>
            <a:endParaRPr lang="en-GB" sz="2400"/>
          </a:p>
        </p:txBody>
      </p:sp>
      <p:sp>
        <p:nvSpPr>
          <p:cNvPr id="10" name="Shape 6"/>
          <p:cNvSpPr/>
          <p:nvPr/>
        </p:nvSpPr>
        <p:spPr>
          <a:xfrm>
            <a:off x="4481544" y="1784752"/>
            <a:ext cx="609600" cy="609600"/>
          </a:xfrm>
          <a:prstGeom prst="rect">
            <a:avLst/>
          </a:prstGeom>
          <a:solidFill>
            <a:schemeClr val="tx1"/>
          </a:solidFill>
          <a:ln w="12700">
            <a:solidFill>
              <a:srgbClr val="FDC800"/>
            </a:solidFill>
            <a:prstDash val="solid"/>
          </a:ln>
        </p:spPr>
        <p:txBody>
          <a:bodyPr/>
          <a:lstStyle/>
          <a:p>
            <a:endParaRPr lang="en-GB" sz="2400"/>
          </a:p>
        </p:txBody>
      </p:sp>
      <p:pic>
        <p:nvPicPr>
          <p:cNvPr id="11" name="Image 2" descr="preencoded.png"/>
          <p:cNvPicPr>
            <a:picLocks noChangeAspect="1"/>
          </p:cNvPicPr>
          <p:nvPr/>
        </p:nvPicPr>
        <p:blipFill>
          <a:blip r:embed="rId4"/>
          <a:stretch>
            <a:fillRect/>
          </a:stretch>
        </p:blipFill>
        <p:spPr>
          <a:xfrm>
            <a:off x="4523539" y="1822006"/>
            <a:ext cx="536448" cy="536448"/>
          </a:xfrm>
          <a:prstGeom prst="rect">
            <a:avLst/>
          </a:prstGeom>
        </p:spPr>
      </p:pic>
      <p:sp>
        <p:nvSpPr>
          <p:cNvPr id="12" name="Text 7"/>
          <p:cNvSpPr/>
          <p:nvPr/>
        </p:nvSpPr>
        <p:spPr>
          <a:xfrm>
            <a:off x="5237448" y="1735984"/>
            <a:ext cx="2438400" cy="609600"/>
          </a:xfrm>
          <a:prstGeom prst="rect">
            <a:avLst/>
          </a:prstGeom>
          <a:noFill/>
          <a:ln/>
        </p:spPr>
        <p:txBody>
          <a:bodyPr wrap="square" lIns="0" tIns="0" rIns="0" bIns="0" rtlCol="0" anchor="ctr"/>
          <a:lstStyle/>
          <a:p>
            <a:r>
              <a:rPr lang="en-US" sz="1733" b="1">
                <a:solidFill>
                  <a:schemeClr val="accent1"/>
                </a:solidFill>
                <a:latin typeface="Arial Black" pitchFamily="34" charset="0"/>
                <a:ea typeface="Arial Black" pitchFamily="34" charset="-122"/>
                <a:cs typeface="Arial Black" pitchFamily="34" charset="-120"/>
              </a:rPr>
              <a:t>Advocacy</a:t>
            </a:r>
            <a:endParaRPr lang="en-US" sz="1733">
              <a:solidFill>
                <a:schemeClr val="accent1"/>
              </a:solidFill>
            </a:endParaRPr>
          </a:p>
        </p:txBody>
      </p:sp>
      <p:sp>
        <p:nvSpPr>
          <p:cNvPr id="13" name="Text 8"/>
          <p:cNvSpPr/>
          <p:nvPr/>
        </p:nvSpPr>
        <p:spPr>
          <a:xfrm>
            <a:off x="4444968" y="2601616"/>
            <a:ext cx="3316224" cy="999744"/>
          </a:xfrm>
          <a:prstGeom prst="rect">
            <a:avLst/>
          </a:prstGeom>
          <a:noFill/>
          <a:ln/>
        </p:spPr>
        <p:txBody>
          <a:bodyPr wrap="square" lIns="0" tIns="0" rIns="0" bIns="0" rtlCol="0" anchor="ctr"/>
          <a:lstStyle/>
          <a:p>
            <a:r>
              <a:rPr lang="en-US" sz="1400">
                <a:solidFill>
                  <a:schemeClr val="accent1"/>
                </a:solidFill>
                <a:latin typeface="Arial" pitchFamily="34" charset="0"/>
                <a:ea typeface="Arial" pitchFamily="34" charset="-122"/>
                <a:cs typeface="Arial" pitchFamily="34" charset="-120"/>
              </a:rPr>
              <a:t>Statutory meetings, court hearings, school meetings</a:t>
            </a:r>
            <a:endParaRPr lang="en-US" sz="1400">
              <a:solidFill>
                <a:schemeClr val="accent1"/>
              </a:solidFill>
            </a:endParaRPr>
          </a:p>
        </p:txBody>
      </p:sp>
      <p:sp>
        <p:nvSpPr>
          <p:cNvPr id="14" name="Shape 9"/>
          <p:cNvSpPr/>
          <p:nvPr/>
        </p:nvSpPr>
        <p:spPr>
          <a:xfrm>
            <a:off x="8163528" y="1565296"/>
            <a:ext cx="3657600" cy="2218944"/>
          </a:xfrm>
          <a:prstGeom prst="rect">
            <a:avLst/>
          </a:prstGeom>
          <a:solidFill>
            <a:schemeClr val="accent2"/>
          </a:solidFill>
          <a:ln w="12700">
            <a:solidFill>
              <a:schemeClr val="accent2"/>
            </a:solidFill>
            <a:prstDash val="solid"/>
          </a:ln>
        </p:spPr>
        <p:txBody>
          <a:bodyPr/>
          <a:lstStyle/>
          <a:p>
            <a:endParaRPr lang="en-GB" sz="2400"/>
          </a:p>
        </p:txBody>
      </p:sp>
      <p:sp>
        <p:nvSpPr>
          <p:cNvPr id="15" name="Shape 10"/>
          <p:cNvSpPr/>
          <p:nvPr/>
        </p:nvSpPr>
        <p:spPr>
          <a:xfrm>
            <a:off x="8382984" y="1784752"/>
            <a:ext cx="609600" cy="609600"/>
          </a:xfrm>
          <a:prstGeom prst="rect">
            <a:avLst/>
          </a:prstGeom>
          <a:solidFill>
            <a:schemeClr val="tx1"/>
          </a:solidFill>
          <a:ln w="12700">
            <a:solidFill>
              <a:srgbClr val="FDC800"/>
            </a:solidFill>
            <a:prstDash val="solid"/>
          </a:ln>
        </p:spPr>
        <p:txBody>
          <a:bodyPr/>
          <a:lstStyle/>
          <a:p>
            <a:endParaRPr lang="en-GB" sz="2400"/>
          </a:p>
        </p:txBody>
      </p:sp>
      <p:pic>
        <p:nvPicPr>
          <p:cNvPr id="16" name="Image 3" descr="preencoded.png"/>
          <p:cNvPicPr>
            <a:picLocks noChangeAspect="1"/>
          </p:cNvPicPr>
          <p:nvPr/>
        </p:nvPicPr>
        <p:blipFill>
          <a:blip r:embed="rId5"/>
          <a:stretch>
            <a:fillRect/>
          </a:stretch>
        </p:blipFill>
        <p:spPr>
          <a:xfrm>
            <a:off x="8419560" y="1812524"/>
            <a:ext cx="536448" cy="536448"/>
          </a:xfrm>
          <a:prstGeom prst="rect">
            <a:avLst/>
          </a:prstGeom>
        </p:spPr>
      </p:pic>
      <p:sp>
        <p:nvSpPr>
          <p:cNvPr id="17" name="Text 11"/>
          <p:cNvSpPr/>
          <p:nvPr/>
        </p:nvSpPr>
        <p:spPr>
          <a:xfrm>
            <a:off x="9138888" y="1735984"/>
            <a:ext cx="2438400" cy="609600"/>
          </a:xfrm>
          <a:prstGeom prst="rect">
            <a:avLst/>
          </a:prstGeom>
          <a:noFill/>
          <a:ln/>
        </p:spPr>
        <p:txBody>
          <a:bodyPr wrap="square" lIns="0" tIns="0" rIns="0" bIns="0" rtlCol="0" anchor="ctr"/>
          <a:lstStyle/>
          <a:p>
            <a:r>
              <a:rPr lang="en-US" sz="1733" b="1">
                <a:solidFill>
                  <a:schemeClr val="accent1"/>
                </a:solidFill>
                <a:latin typeface="Arial Black" pitchFamily="34" charset="0"/>
                <a:ea typeface="Arial Black" pitchFamily="34" charset="-122"/>
                <a:cs typeface="Arial Black" pitchFamily="34" charset="-120"/>
              </a:rPr>
              <a:t>Practical casework</a:t>
            </a:r>
            <a:endParaRPr lang="en-US" sz="1733">
              <a:solidFill>
                <a:schemeClr val="accent1"/>
              </a:solidFill>
            </a:endParaRPr>
          </a:p>
        </p:txBody>
      </p:sp>
      <p:sp>
        <p:nvSpPr>
          <p:cNvPr id="18" name="Text 12"/>
          <p:cNvSpPr/>
          <p:nvPr/>
        </p:nvSpPr>
        <p:spPr>
          <a:xfrm>
            <a:off x="8346408" y="2601616"/>
            <a:ext cx="3316224" cy="999744"/>
          </a:xfrm>
          <a:prstGeom prst="rect">
            <a:avLst/>
          </a:prstGeom>
          <a:noFill/>
          <a:ln/>
        </p:spPr>
        <p:txBody>
          <a:bodyPr wrap="square" lIns="0" tIns="0" rIns="0" bIns="0" rtlCol="0" anchor="ctr"/>
          <a:lstStyle/>
          <a:p>
            <a:r>
              <a:rPr lang="en-US" sz="1400">
                <a:solidFill>
                  <a:schemeClr val="accent1"/>
                </a:solidFill>
                <a:latin typeface="Arial" pitchFamily="34" charset="0"/>
                <a:ea typeface="Arial" pitchFamily="34" charset="-122"/>
                <a:cs typeface="Arial" pitchFamily="34" charset="-120"/>
              </a:rPr>
              <a:t>Applications for DLA, EHCP, housing, blue badge, immigration, passport applications &amp; grants</a:t>
            </a:r>
            <a:endParaRPr lang="en-US" sz="1400">
              <a:solidFill>
                <a:schemeClr val="accent1"/>
              </a:solidFill>
            </a:endParaRPr>
          </a:p>
        </p:txBody>
      </p:sp>
      <p:sp>
        <p:nvSpPr>
          <p:cNvPr id="19" name="Shape 13"/>
          <p:cNvSpPr/>
          <p:nvPr/>
        </p:nvSpPr>
        <p:spPr>
          <a:xfrm>
            <a:off x="360648" y="4064656"/>
            <a:ext cx="3657600" cy="2218944"/>
          </a:xfrm>
          <a:prstGeom prst="rect">
            <a:avLst/>
          </a:prstGeom>
          <a:solidFill>
            <a:schemeClr val="accent3"/>
          </a:solidFill>
          <a:ln w="12700">
            <a:solidFill>
              <a:schemeClr val="accent3"/>
            </a:solidFill>
            <a:prstDash val="solid"/>
          </a:ln>
        </p:spPr>
        <p:txBody>
          <a:bodyPr/>
          <a:lstStyle/>
          <a:p>
            <a:endParaRPr lang="en-GB" sz="2400"/>
          </a:p>
        </p:txBody>
      </p:sp>
      <p:sp>
        <p:nvSpPr>
          <p:cNvPr id="20" name="Shape 14"/>
          <p:cNvSpPr/>
          <p:nvPr/>
        </p:nvSpPr>
        <p:spPr>
          <a:xfrm>
            <a:off x="580104" y="4284112"/>
            <a:ext cx="609600" cy="609600"/>
          </a:xfrm>
          <a:prstGeom prst="rect">
            <a:avLst/>
          </a:prstGeom>
          <a:solidFill>
            <a:schemeClr val="tx1"/>
          </a:solidFill>
          <a:ln w="12700">
            <a:solidFill>
              <a:srgbClr val="FDC800"/>
            </a:solidFill>
            <a:prstDash val="solid"/>
          </a:ln>
        </p:spPr>
        <p:txBody>
          <a:bodyPr/>
          <a:lstStyle/>
          <a:p>
            <a:endParaRPr lang="en-GB" sz="2400"/>
          </a:p>
        </p:txBody>
      </p:sp>
      <p:pic>
        <p:nvPicPr>
          <p:cNvPr id="21" name="Image 4" descr="preencoded.png"/>
          <p:cNvPicPr>
            <a:picLocks noChangeAspect="1"/>
          </p:cNvPicPr>
          <p:nvPr/>
        </p:nvPicPr>
        <p:blipFill>
          <a:blip r:embed="rId6"/>
          <a:stretch>
            <a:fillRect/>
          </a:stretch>
        </p:blipFill>
        <p:spPr>
          <a:xfrm>
            <a:off x="608213" y="4308496"/>
            <a:ext cx="536448" cy="536448"/>
          </a:xfrm>
          <a:prstGeom prst="rect">
            <a:avLst/>
          </a:prstGeom>
        </p:spPr>
      </p:pic>
      <p:sp>
        <p:nvSpPr>
          <p:cNvPr id="22" name="Text 15"/>
          <p:cNvSpPr/>
          <p:nvPr/>
        </p:nvSpPr>
        <p:spPr>
          <a:xfrm>
            <a:off x="1336008" y="4235344"/>
            <a:ext cx="2438400" cy="609600"/>
          </a:xfrm>
          <a:prstGeom prst="rect">
            <a:avLst/>
          </a:prstGeom>
          <a:noFill/>
          <a:ln/>
        </p:spPr>
        <p:txBody>
          <a:bodyPr wrap="square" lIns="0" tIns="0" rIns="0" bIns="0" rtlCol="0" anchor="ctr"/>
          <a:lstStyle/>
          <a:p>
            <a:r>
              <a:rPr lang="en-US" sz="1733" b="1">
                <a:solidFill>
                  <a:schemeClr val="accent1"/>
                </a:solidFill>
                <a:latin typeface="Arial Black" pitchFamily="34" charset="0"/>
                <a:ea typeface="Arial Black" pitchFamily="34" charset="-122"/>
                <a:cs typeface="Arial Black" pitchFamily="34" charset="-120"/>
              </a:rPr>
              <a:t>System navigation</a:t>
            </a:r>
            <a:endParaRPr lang="en-US" sz="1733">
              <a:solidFill>
                <a:schemeClr val="accent1"/>
              </a:solidFill>
            </a:endParaRPr>
          </a:p>
        </p:txBody>
      </p:sp>
      <p:sp>
        <p:nvSpPr>
          <p:cNvPr id="23" name="Text 16"/>
          <p:cNvSpPr/>
          <p:nvPr/>
        </p:nvSpPr>
        <p:spPr>
          <a:xfrm>
            <a:off x="543528" y="5100976"/>
            <a:ext cx="3316224" cy="999744"/>
          </a:xfrm>
          <a:prstGeom prst="rect">
            <a:avLst/>
          </a:prstGeom>
          <a:noFill/>
          <a:ln/>
        </p:spPr>
        <p:txBody>
          <a:bodyPr wrap="square" lIns="0" tIns="0" rIns="0" bIns="0" rtlCol="0" anchor="ctr"/>
          <a:lstStyle/>
          <a:p>
            <a:r>
              <a:rPr lang="en-US" sz="1400">
                <a:solidFill>
                  <a:schemeClr val="accent1"/>
                </a:solidFill>
                <a:latin typeface="Arial" pitchFamily="34" charset="0"/>
                <a:ea typeface="Arial" pitchFamily="34" charset="-122"/>
                <a:cs typeface="Arial" pitchFamily="34" charset="-120"/>
              </a:rPr>
              <a:t>Mapping local services and connecting carers to the right support</a:t>
            </a:r>
            <a:endParaRPr lang="en-US" sz="1400">
              <a:solidFill>
                <a:schemeClr val="accent1"/>
              </a:solidFill>
            </a:endParaRPr>
          </a:p>
        </p:txBody>
      </p:sp>
      <p:sp>
        <p:nvSpPr>
          <p:cNvPr id="24" name="Shape 17"/>
          <p:cNvSpPr/>
          <p:nvPr/>
        </p:nvSpPr>
        <p:spPr>
          <a:xfrm>
            <a:off x="4262088" y="4064656"/>
            <a:ext cx="3657600" cy="2218944"/>
          </a:xfrm>
          <a:prstGeom prst="rect">
            <a:avLst/>
          </a:prstGeom>
          <a:solidFill>
            <a:schemeClr val="accent3"/>
          </a:solidFill>
          <a:ln w="12700">
            <a:solidFill>
              <a:schemeClr val="accent3"/>
            </a:solidFill>
            <a:prstDash val="solid"/>
          </a:ln>
        </p:spPr>
        <p:txBody>
          <a:bodyPr/>
          <a:lstStyle/>
          <a:p>
            <a:endParaRPr lang="en-GB" sz="2400"/>
          </a:p>
        </p:txBody>
      </p:sp>
      <p:sp>
        <p:nvSpPr>
          <p:cNvPr id="25" name="Shape 18"/>
          <p:cNvSpPr/>
          <p:nvPr/>
        </p:nvSpPr>
        <p:spPr>
          <a:xfrm>
            <a:off x="4481544" y="4284112"/>
            <a:ext cx="609600" cy="609600"/>
          </a:xfrm>
          <a:prstGeom prst="rect">
            <a:avLst/>
          </a:prstGeom>
          <a:solidFill>
            <a:schemeClr val="tx1"/>
          </a:solidFill>
          <a:ln w="12700">
            <a:solidFill>
              <a:srgbClr val="FDC800"/>
            </a:solidFill>
            <a:prstDash val="solid"/>
          </a:ln>
        </p:spPr>
        <p:txBody>
          <a:bodyPr/>
          <a:lstStyle/>
          <a:p>
            <a:endParaRPr lang="en-GB" sz="2400"/>
          </a:p>
        </p:txBody>
      </p:sp>
      <p:pic>
        <p:nvPicPr>
          <p:cNvPr id="26" name="Image 5" descr="preencoded.png"/>
          <p:cNvPicPr>
            <a:picLocks noChangeAspect="1"/>
          </p:cNvPicPr>
          <p:nvPr/>
        </p:nvPicPr>
        <p:blipFill>
          <a:blip r:embed="rId7"/>
          <a:stretch>
            <a:fillRect/>
          </a:stretch>
        </p:blipFill>
        <p:spPr>
          <a:xfrm>
            <a:off x="4523539" y="4302400"/>
            <a:ext cx="536448" cy="536448"/>
          </a:xfrm>
          <a:prstGeom prst="rect">
            <a:avLst/>
          </a:prstGeom>
        </p:spPr>
      </p:pic>
      <p:sp>
        <p:nvSpPr>
          <p:cNvPr id="27" name="Text 19"/>
          <p:cNvSpPr/>
          <p:nvPr/>
        </p:nvSpPr>
        <p:spPr>
          <a:xfrm>
            <a:off x="5237448" y="4235344"/>
            <a:ext cx="2438400" cy="609600"/>
          </a:xfrm>
          <a:prstGeom prst="rect">
            <a:avLst/>
          </a:prstGeom>
          <a:noFill/>
          <a:ln/>
        </p:spPr>
        <p:txBody>
          <a:bodyPr wrap="square" lIns="0" tIns="0" rIns="0" bIns="0" rtlCol="0" anchor="ctr"/>
          <a:lstStyle/>
          <a:p>
            <a:r>
              <a:rPr lang="en-US" sz="1733" b="1">
                <a:solidFill>
                  <a:schemeClr val="accent1"/>
                </a:solidFill>
                <a:latin typeface="Arial Black" pitchFamily="34" charset="0"/>
                <a:ea typeface="Arial Black" pitchFamily="34" charset="-122"/>
                <a:cs typeface="Arial Black" pitchFamily="34" charset="-120"/>
              </a:rPr>
              <a:t>Goal setting and review</a:t>
            </a:r>
            <a:endParaRPr lang="en-US" sz="1733">
              <a:solidFill>
                <a:schemeClr val="accent1"/>
              </a:solidFill>
            </a:endParaRPr>
          </a:p>
        </p:txBody>
      </p:sp>
      <p:sp>
        <p:nvSpPr>
          <p:cNvPr id="28" name="Text 20"/>
          <p:cNvSpPr/>
          <p:nvPr/>
        </p:nvSpPr>
        <p:spPr>
          <a:xfrm>
            <a:off x="4481544" y="5174128"/>
            <a:ext cx="3316224" cy="999744"/>
          </a:xfrm>
          <a:prstGeom prst="rect">
            <a:avLst/>
          </a:prstGeom>
          <a:noFill/>
          <a:ln/>
        </p:spPr>
        <p:txBody>
          <a:bodyPr wrap="square" lIns="0" tIns="0" rIns="0" bIns="0" rtlCol="0" anchor="ctr"/>
          <a:lstStyle/>
          <a:p>
            <a:r>
              <a:rPr lang="en-US" sz="1400">
                <a:solidFill>
                  <a:schemeClr val="accent1"/>
                </a:solidFill>
                <a:latin typeface="Arial" pitchFamily="34" charset="0"/>
                <a:ea typeface="Arial" pitchFamily="34" charset="-122"/>
                <a:cs typeface="Arial" pitchFamily="34" charset="-120"/>
              </a:rPr>
              <a:t>Co-produced SMART goals across wellbeing, confidence and service access</a:t>
            </a:r>
            <a:endParaRPr lang="en-US" sz="1400">
              <a:solidFill>
                <a:schemeClr val="accent1"/>
              </a:solidFill>
            </a:endParaRPr>
          </a:p>
        </p:txBody>
      </p:sp>
      <p:sp>
        <p:nvSpPr>
          <p:cNvPr id="29" name="Shape 21"/>
          <p:cNvSpPr/>
          <p:nvPr/>
        </p:nvSpPr>
        <p:spPr>
          <a:xfrm>
            <a:off x="8163528" y="4064656"/>
            <a:ext cx="3657600" cy="2218944"/>
          </a:xfrm>
          <a:prstGeom prst="rect">
            <a:avLst/>
          </a:prstGeom>
          <a:solidFill>
            <a:schemeClr val="accent3"/>
          </a:solidFill>
          <a:ln w="12700">
            <a:solidFill>
              <a:schemeClr val="accent3"/>
            </a:solidFill>
            <a:prstDash val="solid"/>
          </a:ln>
        </p:spPr>
        <p:txBody>
          <a:bodyPr/>
          <a:lstStyle/>
          <a:p>
            <a:endParaRPr lang="en-GB" sz="2400"/>
          </a:p>
        </p:txBody>
      </p:sp>
      <p:sp>
        <p:nvSpPr>
          <p:cNvPr id="30" name="Shape 22"/>
          <p:cNvSpPr/>
          <p:nvPr/>
        </p:nvSpPr>
        <p:spPr>
          <a:xfrm>
            <a:off x="8382984" y="4284112"/>
            <a:ext cx="609600" cy="609600"/>
          </a:xfrm>
          <a:prstGeom prst="rect">
            <a:avLst/>
          </a:prstGeom>
          <a:solidFill>
            <a:schemeClr val="tx1"/>
          </a:solidFill>
          <a:ln w="12700">
            <a:solidFill>
              <a:srgbClr val="FDC800"/>
            </a:solidFill>
            <a:prstDash val="solid"/>
          </a:ln>
        </p:spPr>
        <p:txBody>
          <a:bodyPr/>
          <a:lstStyle/>
          <a:p>
            <a:endParaRPr lang="en-GB" sz="2400"/>
          </a:p>
        </p:txBody>
      </p:sp>
      <p:pic>
        <p:nvPicPr>
          <p:cNvPr id="31" name="Image 6" descr="preencoded.png"/>
          <p:cNvPicPr>
            <a:picLocks noChangeAspect="1"/>
          </p:cNvPicPr>
          <p:nvPr/>
        </p:nvPicPr>
        <p:blipFill>
          <a:blip r:embed="rId8"/>
          <a:stretch>
            <a:fillRect/>
          </a:stretch>
        </p:blipFill>
        <p:spPr>
          <a:xfrm>
            <a:off x="8419560" y="4306803"/>
            <a:ext cx="536448" cy="536448"/>
          </a:xfrm>
          <a:prstGeom prst="rect">
            <a:avLst/>
          </a:prstGeom>
        </p:spPr>
      </p:pic>
      <p:sp>
        <p:nvSpPr>
          <p:cNvPr id="32" name="Text 23"/>
          <p:cNvSpPr/>
          <p:nvPr/>
        </p:nvSpPr>
        <p:spPr>
          <a:xfrm>
            <a:off x="9138888" y="4235344"/>
            <a:ext cx="2438400" cy="609600"/>
          </a:xfrm>
          <a:prstGeom prst="rect">
            <a:avLst/>
          </a:prstGeom>
          <a:noFill/>
          <a:ln/>
        </p:spPr>
        <p:txBody>
          <a:bodyPr wrap="square" lIns="0" tIns="0" rIns="0" bIns="0" rtlCol="0" anchor="ctr"/>
          <a:lstStyle/>
          <a:p>
            <a:r>
              <a:rPr lang="en-US" sz="1733" b="1">
                <a:solidFill>
                  <a:schemeClr val="accent1"/>
                </a:solidFill>
                <a:latin typeface="Arial Black" pitchFamily="34" charset="0"/>
                <a:ea typeface="Arial Black" pitchFamily="34" charset="-122"/>
                <a:cs typeface="Arial Black" pitchFamily="34" charset="-120"/>
              </a:rPr>
              <a:t>Facilitated support groups</a:t>
            </a:r>
            <a:endParaRPr lang="en-US" sz="1733">
              <a:solidFill>
                <a:schemeClr val="accent1"/>
              </a:solidFill>
            </a:endParaRPr>
          </a:p>
        </p:txBody>
      </p:sp>
      <p:sp>
        <p:nvSpPr>
          <p:cNvPr id="33" name="Text 24"/>
          <p:cNvSpPr/>
          <p:nvPr/>
        </p:nvSpPr>
        <p:spPr>
          <a:xfrm>
            <a:off x="8346408" y="5100976"/>
            <a:ext cx="3316224" cy="999744"/>
          </a:xfrm>
          <a:prstGeom prst="rect">
            <a:avLst/>
          </a:prstGeom>
          <a:noFill/>
          <a:ln/>
        </p:spPr>
        <p:txBody>
          <a:bodyPr wrap="square" lIns="0" tIns="0" rIns="0" bIns="0" rtlCol="0" anchor="ctr"/>
          <a:lstStyle/>
          <a:p>
            <a:r>
              <a:rPr lang="en-US" sz="1400">
                <a:solidFill>
                  <a:schemeClr val="accent1"/>
                </a:solidFill>
                <a:latin typeface="Arial" pitchFamily="34" charset="0"/>
                <a:ea typeface="Arial" pitchFamily="34" charset="-122"/>
                <a:cs typeface="Arial" pitchFamily="34" charset="-120"/>
              </a:rPr>
              <a:t>Monthly facilitated groups where carers connect, share and support each other</a:t>
            </a:r>
            <a:endParaRPr lang="en-US" sz="1400">
              <a:solidFill>
                <a:schemeClr val="accent1"/>
              </a:solidFill>
            </a:endParaRPr>
          </a:p>
        </p:txBody>
      </p:sp>
      <p:sp>
        <p:nvSpPr>
          <p:cNvPr id="35" name="Text 26"/>
          <p:cNvSpPr/>
          <p:nvPr/>
        </p:nvSpPr>
        <p:spPr>
          <a:xfrm>
            <a:off x="336264" y="6710320"/>
            <a:ext cx="11460480" cy="432816"/>
          </a:xfrm>
          <a:prstGeom prst="rect">
            <a:avLst/>
          </a:prstGeom>
          <a:noFill/>
          <a:ln/>
        </p:spPr>
        <p:txBody>
          <a:bodyPr wrap="square" lIns="0" tIns="0" rIns="0" bIns="0" rtlCol="0" anchor="ctr"/>
          <a:lstStyle/>
          <a:p>
            <a:endParaRPr lang="en-US" sz="1200"/>
          </a:p>
        </p:txBody>
      </p:sp>
      <p:pic>
        <p:nvPicPr>
          <p:cNvPr id="2" name="Picture 1">
            <a:extLst>
              <a:ext uri="{FF2B5EF4-FFF2-40B4-BE49-F238E27FC236}">
                <a16:creationId xmlns:a16="http://schemas.microsoft.com/office/drawing/2014/main" id="{BE3459AD-45F8-2F77-0086-4425CCC8CB86}"/>
              </a:ext>
            </a:extLst>
          </p:cNvPr>
          <p:cNvPicPr>
            <a:picLocks noChangeAspect="1"/>
          </p:cNvPicPr>
          <p:nvPr/>
        </p:nvPicPr>
        <p:blipFill>
          <a:blip r:embed="rId9"/>
          <a:stretch>
            <a:fillRect/>
          </a:stretch>
        </p:blipFill>
        <p:spPr>
          <a:xfrm>
            <a:off x="9138888" y="456147"/>
            <a:ext cx="2738740" cy="96894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AD89C4-FA60-617B-83F0-B75BAEDE2618}"/>
              </a:ext>
            </a:extLst>
          </p:cNvPr>
          <p:cNvPicPr>
            <a:picLocks noChangeAspect="1"/>
          </p:cNvPicPr>
          <p:nvPr/>
        </p:nvPicPr>
        <p:blipFill>
          <a:blip r:embed="rId2"/>
          <a:stretch>
            <a:fillRect/>
          </a:stretch>
        </p:blipFill>
        <p:spPr>
          <a:xfrm>
            <a:off x="0" y="104774"/>
            <a:ext cx="12201407" cy="6643327"/>
          </a:xfrm>
          <a:prstGeom prst="rect">
            <a:avLst/>
          </a:prstGeom>
        </p:spPr>
      </p:pic>
    </p:spTree>
    <p:extLst>
      <p:ext uri="{BB962C8B-B14F-4D97-AF65-F5344CB8AC3E}">
        <p14:creationId xmlns:p14="http://schemas.microsoft.com/office/powerpoint/2010/main" val="1991202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95D8E-F4B0-C978-C4E4-68D57D2A9FC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1379A4F-91ED-D113-8BA5-AADF1B20668D}"/>
              </a:ext>
            </a:extLst>
          </p:cNvPr>
          <p:cNvPicPr>
            <a:picLocks noChangeAspect="1"/>
          </p:cNvPicPr>
          <p:nvPr/>
        </p:nvPicPr>
        <p:blipFill>
          <a:blip r:embed="rId3"/>
          <a:stretch>
            <a:fillRect/>
          </a:stretch>
        </p:blipFill>
        <p:spPr>
          <a:xfrm>
            <a:off x="0" y="-16860"/>
            <a:ext cx="11991975" cy="6599076"/>
          </a:xfrm>
          <a:prstGeom prst="rect">
            <a:avLst/>
          </a:prstGeom>
        </p:spPr>
      </p:pic>
    </p:spTree>
    <p:extLst>
      <p:ext uri="{BB962C8B-B14F-4D97-AF65-F5344CB8AC3E}">
        <p14:creationId xmlns:p14="http://schemas.microsoft.com/office/powerpoint/2010/main" val="1503408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A80D4-C2C2-CCB0-9FDC-4A277C0D38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6E2B882-5197-7FF0-A5B5-93D7428E1C7D}"/>
              </a:ext>
            </a:extLst>
          </p:cNvPr>
          <p:cNvSpPr>
            <a:spLocks noGrp="1"/>
          </p:cNvSpPr>
          <p:nvPr>
            <p:ph type="title"/>
          </p:nvPr>
        </p:nvSpPr>
        <p:spPr>
          <a:xfrm>
            <a:off x="533401" y="527565"/>
            <a:ext cx="7248098" cy="1371055"/>
          </a:xfrm>
        </p:spPr>
        <p:txBody>
          <a:bodyPr/>
          <a:lstStyle/>
          <a:p>
            <a:r>
              <a:rPr lang="en-GB">
                <a:latin typeface="Prodigy Sans Black"/>
              </a:rPr>
              <a:t>Key outcomes for kinship families</a:t>
            </a:r>
            <a:endParaRPr lang="en-GB"/>
          </a:p>
        </p:txBody>
      </p:sp>
      <p:sp>
        <p:nvSpPr>
          <p:cNvPr id="5" name="Rectangle 1">
            <a:extLst>
              <a:ext uri="{FF2B5EF4-FFF2-40B4-BE49-F238E27FC236}">
                <a16:creationId xmlns:a16="http://schemas.microsoft.com/office/drawing/2014/main" id="{86628D86-23A8-D751-F4BE-BFBF8CC2C199}"/>
              </a:ext>
            </a:extLst>
          </p:cNvPr>
          <p:cNvSpPr>
            <a:spLocks noChangeArrowheads="1"/>
          </p:cNvSpPr>
          <p:nvPr/>
        </p:nvSpPr>
        <p:spPr bwMode="auto">
          <a:xfrm>
            <a:off x="533401" y="2269720"/>
            <a:ext cx="11216639" cy="369332"/>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GB" altLang="en-US" sz="1800" b="0" i="0" u="none" strike="noStrike" cap="none" normalizeH="0" baseline="0">
              <a:ln>
                <a:noFill/>
              </a:ln>
              <a:solidFill>
                <a:schemeClr val="tx1"/>
              </a:solidFill>
              <a:effectLst/>
              <a:latin typeface="Arial" panose="020B0604020202020204" pitchFamily="34" charset="0"/>
              <a:cs typeface="Arial"/>
            </a:endParaRPr>
          </a:p>
        </p:txBody>
      </p:sp>
      <p:sp>
        <p:nvSpPr>
          <p:cNvPr id="4" name="Rectangle 1">
            <a:extLst>
              <a:ext uri="{FF2B5EF4-FFF2-40B4-BE49-F238E27FC236}">
                <a16:creationId xmlns:a16="http://schemas.microsoft.com/office/drawing/2014/main" id="{E85A222C-668B-1102-A69F-11F607969BD0}"/>
              </a:ext>
            </a:extLst>
          </p:cNvPr>
          <p:cNvSpPr>
            <a:spLocks noChangeArrowheads="1"/>
          </p:cNvSpPr>
          <p:nvPr/>
        </p:nvSpPr>
        <p:spPr bwMode="auto">
          <a:xfrm>
            <a:off x="533401" y="3238547"/>
            <a:ext cx="11216639" cy="911019"/>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28600" indent="-228600" eaLnBrk="1" hangingPunct="1">
              <a:lnSpc>
                <a:spcPct val="90000"/>
              </a:lnSpc>
              <a:spcBef>
                <a:spcPts val="1000"/>
              </a:spcBef>
              <a:buFont typeface="Arial" panose="020B0604020202020204" pitchFamily="34" charset="0"/>
              <a:buChar char="•"/>
            </a:pPr>
            <a:endParaRPr lang="en-GB" altLang="en-US" sz="2800">
              <a:solidFill>
                <a:schemeClr val="tx2"/>
              </a:solidFill>
              <a:latin typeface="Raleway"/>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2800" b="0" i="0" u="none" strike="noStrike" cap="none" normalizeH="0" baseline="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17198283-7478-0044-E03D-4CED168611CA}"/>
              </a:ext>
            </a:extLst>
          </p:cNvPr>
          <p:cNvSpPr txBox="1"/>
          <p:nvPr/>
        </p:nvSpPr>
        <p:spPr>
          <a:xfrm>
            <a:off x="719776" y="1986692"/>
            <a:ext cx="11209382" cy="3139321"/>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2200">
                <a:latin typeface="Raleway"/>
              </a:rPr>
              <a:t>Feeling more stable and settled in their caring role </a:t>
            </a:r>
          </a:p>
          <a:p>
            <a:pPr marL="342900" indent="-342900">
              <a:buFont typeface="Arial" panose="020B0604020202020204" pitchFamily="34" charset="0"/>
              <a:buChar char="•"/>
            </a:pPr>
            <a:r>
              <a:rPr lang="en-GB" sz="2200">
                <a:latin typeface="Raleway"/>
              </a:rPr>
              <a:t>Improving their own wellbeing and feeling less alone </a:t>
            </a:r>
          </a:p>
          <a:p>
            <a:pPr marL="342900" indent="-342900">
              <a:buFont typeface="Arial" panose="020B0604020202020204" pitchFamily="34" charset="0"/>
              <a:buChar char="•"/>
            </a:pPr>
            <a:r>
              <a:rPr lang="en-GB" sz="2200">
                <a:latin typeface="Raleway"/>
              </a:rPr>
              <a:t>Building their confidence to support their kinship child(ren)'s needs </a:t>
            </a:r>
          </a:p>
          <a:p>
            <a:pPr marL="342900" indent="-342900">
              <a:buFont typeface="Arial" panose="020B0604020202020204" pitchFamily="34" charset="0"/>
              <a:buChar char="•"/>
            </a:pPr>
            <a:r>
              <a:rPr lang="en-GB" sz="2200">
                <a:latin typeface="Raleway"/>
              </a:rPr>
              <a:t>Accessing financial, legal or practical information and support </a:t>
            </a:r>
          </a:p>
          <a:p>
            <a:pPr marL="342900" indent="-342900">
              <a:buFont typeface="Arial" panose="020B0604020202020204" pitchFamily="34" charset="0"/>
              <a:buChar char="•"/>
            </a:pPr>
            <a:r>
              <a:rPr lang="en-GB" sz="2200">
                <a:latin typeface="Raleway"/>
              </a:rPr>
              <a:t>Connecting with other kinship carers </a:t>
            </a:r>
          </a:p>
          <a:p>
            <a:pPr marL="342900" indent="-342900">
              <a:buFont typeface="Arial" panose="020B0604020202020204" pitchFamily="34" charset="0"/>
              <a:buChar char="•"/>
            </a:pPr>
            <a:r>
              <a:rPr lang="en-GB" sz="2200">
                <a:latin typeface="Raleway"/>
              </a:rPr>
              <a:t>Supporting their kinship child(ren)'s education or behaviour</a:t>
            </a:r>
          </a:p>
          <a:p>
            <a:pPr marL="342900" indent="-342900">
              <a:buFont typeface="Arial" panose="020B0604020202020204" pitchFamily="34" charset="0"/>
              <a:buChar char="•"/>
            </a:pPr>
            <a:r>
              <a:rPr lang="en-GB" sz="2200">
                <a:latin typeface="Raleway"/>
              </a:rPr>
              <a:t>Looking after their own health and wellbeing </a:t>
            </a:r>
          </a:p>
          <a:p>
            <a:pPr marL="342900" indent="-342900">
              <a:buFont typeface="Arial" panose="020B0604020202020204" pitchFamily="34" charset="0"/>
              <a:buChar char="•"/>
            </a:pPr>
            <a:r>
              <a:rPr lang="en-GB" sz="2200">
                <a:latin typeface="Raleway"/>
              </a:rPr>
              <a:t>Understanding their legal rights and options </a:t>
            </a:r>
          </a:p>
          <a:p>
            <a:pPr marL="342900" indent="-342900">
              <a:buFont typeface="Arial" panose="020B0604020202020204" pitchFamily="34" charset="0"/>
              <a:buChar char="•"/>
            </a:pPr>
            <a:r>
              <a:rPr lang="en-GB" sz="2200">
                <a:latin typeface="Raleway"/>
              </a:rPr>
              <a:t>Building stronger relationships with their kinship child(ren). </a:t>
            </a:r>
          </a:p>
        </p:txBody>
      </p:sp>
      <p:sp>
        <p:nvSpPr>
          <p:cNvPr id="6" name="TextBox 5">
            <a:extLst>
              <a:ext uri="{FF2B5EF4-FFF2-40B4-BE49-F238E27FC236}">
                <a16:creationId xmlns:a16="http://schemas.microsoft.com/office/drawing/2014/main" id="{5DA980C4-26E6-60C8-D6ED-427750B00504}"/>
              </a:ext>
            </a:extLst>
          </p:cNvPr>
          <p:cNvSpPr txBox="1"/>
          <p:nvPr/>
        </p:nvSpPr>
        <p:spPr>
          <a:xfrm>
            <a:off x="603662" y="5173947"/>
            <a:ext cx="10984676" cy="646331"/>
          </a:xfrm>
          <a:prstGeom prst="rect">
            <a:avLst/>
          </a:prstGeom>
          <a:noFill/>
        </p:spPr>
        <p:txBody>
          <a:bodyPr wrap="square" lIns="91440" tIns="45720" rIns="91440" bIns="45720" rtlCol="0" anchor="t">
            <a:spAutoFit/>
          </a:bodyPr>
          <a:lstStyle/>
          <a:p>
            <a:r>
              <a:rPr lang="en-GB">
                <a:latin typeface="Raleway Black"/>
              </a:rPr>
              <a:t>We measure outcomes using co-produced goal progress scales, the Short Warwick-Edinburgh Mental Well-being Scale (SWEMWBS) and the Brief Parental Self-Efficacy Scale (BPSES). </a:t>
            </a:r>
          </a:p>
        </p:txBody>
      </p:sp>
    </p:spTree>
    <p:extLst>
      <p:ext uri="{BB962C8B-B14F-4D97-AF65-F5344CB8AC3E}">
        <p14:creationId xmlns:p14="http://schemas.microsoft.com/office/powerpoint/2010/main" val="1452154416"/>
      </p:ext>
    </p:extLst>
  </p:cSld>
  <p:clrMapOvr>
    <a:masterClrMapping/>
  </p:clrMapOvr>
</p:sld>
</file>

<file path=ppt/theme/theme1.xml><?xml version="1.0" encoding="utf-8"?>
<a:theme xmlns:a="http://schemas.openxmlformats.org/drawingml/2006/main" name="Office Theme">
  <a:themeElements>
    <a:clrScheme name="Kinship 1">
      <a:dk1>
        <a:srgbClr val="32364D"/>
      </a:dk1>
      <a:lt1>
        <a:srgbClr val="FFFFFF"/>
      </a:lt1>
      <a:dk2>
        <a:srgbClr val="192143"/>
      </a:dk2>
      <a:lt2>
        <a:srgbClr val="E8E8E8"/>
      </a:lt2>
      <a:accent1>
        <a:srgbClr val="32364D"/>
      </a:accent1>
      <a:accent2>
        <a:srgbClr val="FBC92C"/>
      </a:accent2>
      <a:accent3>
        <a:srgbClr val="9DD9E2"/>
      </a:accent3>
      <a:accent4>
        <a:srgbClr val="F3794F"/>
      </a:accent4>
      <a:accent5>
        <a:srgbClr val="6B6EB0"/>
      </a:accent5>
      <a:accent6>
        <a:srgbClr val="FEFFFF"/>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a687a02-483e-436b-a7fb-a882d6627bed">
      <Terms xmlns="http://schemas.microsoft.com/office/infopath/2007/PartnerControls"/>
    </lcf76f155ced4ddcb4097134ff3c332f>
    <TaxCatchAll xmlns="0603111c-53c3-4fa4-9fc9-571bae8c77d8" xsi:nil="true"/>
    <CYPages xmlns="ea687a02-483e-436b-a7fb-a882d6627bed" xsi:nil="true"/>
    <Yearrecorded xmlns="ea687a02-483e-436b-a7fb-a882d6627bed" xsi:nil="true"/>
    <Category xmlns="ea687a02-483e-436b-a7fb-a882d6627bed" xsi:nil="true"/>
    <Colour_x0020_Code_x0020_Categories xmlns="ea687a02-483e-436b-a7fb-a882d6627bed">Green - Current funder</Colour_x0020_Code_x0020_Categories>
    <Topicsfeatured xmlns="ea687a02-483e-436b-a7fb-a882d6627bed" xsi:nil="true"/>
    <Status xmlns="ea687a02-483e-436b-a7fb-a882d6627bed">Drafts/Work in progress</Status>
    <Howmanychildren_x003f_ xmlns="ea687a02-483e-436b-a7fb-a882d6627bed" xsi:nil="true"/>
    <Incl_x002e_subjectimage xmlns="ea687a02-483e-436b-a7fb-a882d6627bed" xsi:nil="true"/>
    <RelationshiptoKCCYP xmlns="ea687a02-483e-436b-a7fb-a882d6627bed" xsi:nil="true"/>
    <_Flow_SignoffStatus xmlns="ea687a02-483e-436b-a7fb-a882d6627bed" xsi:nil="true"/>
    <Topicsreferenced xmlns="ea687a02-483e-436b-a7fb-a882d6627bed"/>
    <Alphabet xmlns="ea687a02-483e-436b-a7fb-a882d6627bed" xsi:nil="true"/>
    <Year xmlns="ea687a02-483e-436b-a7fb-a882d6627bed" xsi:nil="true"/>
    <LocationofKC xmlns="ea687a02-483e-436b-a7fb-a882d6627b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62EB3B95483374DA79B80E8AB78D731" ma:contentTypeVersion="36" ma:contentTypeDescription="Create a new document." ma:contentTypeScope="" ma:versionID="2a817239afcfdedcc090d11c9bf500f9">
  <xsd:schema xmlns:xsd="http://www.w3.org/2001/XMLSchema" xmlns:xs="http://www.w3.org/2001/XMLSchema" xmlns:p="http://schemas.microsoft.com/office/2006/metadata/properties" xmlns:ns2="ea687a02-483e-436b-a7fb-a882d6627bed" xmlns:ns3="0603111c-53c3-4fa4-9fc9-571bae8c77d8" targetNamespace="http://schemas.microsoft.com/office/2006/metadata/properties" ma:root="true" ma:fieldsID="9f740dd6e65ecc46008d0b1dcdd489f0" ns2:_="" ns3:_="">
    <xsd:import namespace="ea687a02-483e-436b-a7fb-a882d6627bed"/>
    <xsd:import namespace="0603111c-53c3-4fa4-9fc9-571bae8c77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Status" minOccurs="0"/>
                <xsd:element ref="ns2:_Flow_SignoffStatus" minOccurs="0"/>
                <xsd:element ref="ns2:MediaServiceBillingMetadata" minOccurs="0"/>
                <xsd:element ref="ns2:Colour_x0020_Code_x0020_Categories" minOccurs="0"/>
                <xsd:element ref="ns2:Year" minOccurs="0"/>
                <xsd:element ref="ns2:Yearrecorded" minOccurs="0"/>
                <xsd:element ref="ns2:Topicsfeatured" minOccurs="0"/>
                <xsd:element ref="ns2:Topicsreferenced" minOccurs="0"/>
                <xsd:element ref="ns2:LocationofKC" minOccurs="0"/>
                <xsd:element ref="ns2:Howmanychildren_x003f_" minOccurs="0"/>
                <xsd:element ref="ns2:CYPages" minOccurs="0"/>
                <xsd:element ref="ns2:RelationshiptoKCCYP" minOccurs="0"/>
                <xsd:element ref="ns2:Alphabet" minOccurs="0"/>
                <xsd:element ref="ns2:Category" minOccurs="0"/>
                <xsd:element ref="ns2:Incl_x002e_subjectimag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687a02-483e-436b-a7fb-a882d6627b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a686f78-fedb-42a3-a6dc-ce4ea9408de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Status" ma:index="25" nillable="true" ma:displayName="Status" ma:default="Drafts/Work in progress" ma:format="Dropdown" ma:internalName="Status">
      <xsd:simpleType>
        <xsd:union memberTypes="dms:Text">
          <xsd:simpleType>
            <xsd:restriction base="dms:Choice">
              <xsd:enumeration value="Drafts/Work in progress"/>
              <xsd:enumeration value="Ongoing"/>
              <xsd:enumeration value="Completed"/>
            </xsd:restriction>
          </xsd:simpleType>
        </xsd:union>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element name="Colour_x0020_Code_x0020_Categories" ma:index="28" nillable="true" ma:displayName="Colour Code Categories" ma:default="Green - Current funder" ma:description="Colour Code Categories" ma:format="RadioButtons" ma:internalName="Colour_x0020_Code_x0020_Categories">
      <xsd:simpleType>
        <xsd:restriction base="dms:Choice">
          <xsd:enumeration value="Green - Current funder"/>
          <xsd:enumeration value="Orange - Previous funder"/>
          <xsd:enumeration value="Purple - Never funded"/>
          <xsd:enumeration value="Red - Closed"/>
          <xsd:enumeration value="Blue - Over income threshold"/>
        </xsd:restriction>
      </xsd:simpleType>
    </xsd:element>
    <xsd:element name="Year" ma:index="29" nillable="true" ma:displayName="Year supplied to FR" ma:description="Which year the document was supplied to FR team (not the individual case study!)" ma:format="Dropdown" ma:internalName="Year">
      <xsd:simpleType>
        <xsd:restriction base="dms:Choice">
          <xsd:enumeration value="Pre 2023"/>
          <xsd:enumeration value="2023"/>
          <xsd:enumeration value="2024"/>
          <xsd:enumeration value="2025"/>
          <xsd:enumeration value="2026"/>
        </xsd:restriction>
      </xsd:simpleType>
    </xsd:element>
    <xsd:element name="Yearrecorded" ma:index="30" nillable="true" ma:displayName="Year recorded/happened" ma:description="The year in which the case study was recorded or happened" ma:format="Dropdown" ma:internalName="Yearrecorded">
      <xsd:simpleType>
        <xsd:restriction base="dms:Choice">
          <xsd:enumeration value="Pre 2023"/>
          <xsd:enumeration value="2023"/>
          <xsd:enumeration value="2024"/>
          <xsd:enumeration value="2025"/>
          <xsd:enumeration value="2026"/>
          <xsd:enumeration value="Unknown"/>
        </xsd:restriction>
      </xsd:simpleType>
    </xsd:element>
    <xsd:element name="Topicsfeatured" ma:index="31" nillable="true" ma:displayName="Kinship Services" ma:description="Which areas of Kinships work are referenced in the case study" ma:format="Dropdown" ma:internalName="Topicsfeatured">
      <xsd:complexType>
        <xsd:complexContent>
          <xsd:extension base="dms:MultiChoice">
            <xsd:sequence>
              <xsd:element name="Value" maxOccurs="unbounded" minOccurs="0" nillable="true">
                <xsd:simpleType>
                  <xsd:restriction base="dms:Choice">
                    <xsd:enumeration value="Advice"/>
                    <xsd:enumeration value="Peer Support"/>
                    <xsd:enumeration value="Someone Like Me"/>
                    <xsd:enumeration value="Campaigning"/>
                    <xsd:enumeration value="Grants Officer"/>
                    <xsd:enumeration value="Family Worker"/>
                    <xsd:enumeration value="Training &amp; Workshops"/>
                    <xsd:enumeration value="Research / Co-development"/>
                  </xsd:restriction>
                </xsd:simpleType>
              </xsd:element>
            </xsd:sequence>
          </xsd:extension>
        </xsd:complexContent>
      </xsd:complexType>
    </xsd:element>
    <xsd:element name="Topicsreferenced" ma:index="32" nillable="true" ma:displayName="Topics referenced" ma:description="Which topics and challenges are mentioned in the case study" ma:format="Dropdown" ma:internalName="Topicsreferenced">
      <xsd:complexType>
        <xsd:complexContent>
          <xsd:extension base="dms:MultiChoice">
            <xsd:sequence>
              <xsd:element name="Value" maxOccurs="unbounded" minOccurs="0" nillable="true">
                <xsd:simpleType>
                  <xsd:restriction base="dms:Choice">
                    <xsd:enumeration value="Financial"/>
                    <xsd:enumeration value="Legal"/>
                    <xsd:enumeration value="Physical health"/>
                    <xsd:enumeration value="Mental health"/>
                    <xsd:enumeration value="Isolation / loneliness"/>
                    <xsd:enumeration value="Living arrangements"/>
                    <xsd:enumeration value="Contact with parents"/>
                    <xsd:enumeration value="Abuse / neglect"/>
                    <xsd:enumeration value="CYP behaviour"/>
                    <xsd:enumeration value="SEND"/>
                    <xsd:enumeration value="School"/>
                    <xsd:enumeration value="Employment"/>
                    <xsd:enumeration value="Local Authority"/>
                    <xsd:enumeration value="Police / Prison"/>
                    <xsd:enumeration value="Bereavement"/>
                    <xsd:enumeration value="Minority groups (incl. LGBTQ+)"/>
                  </xsd:restriction>
                </xsd:simpleType>
              </xsd:element>
            </xsd:sequence>
          </xsd:extension>
        </xsd:complexContent>
      </xsd:complexType>
    </xsd:element>
    <xsd:element name="LocationofKC" ma:index="33" nillable="true" ma:displayName="Location of KC" ma:description="Where does the featured KC live?" ma:format="Dropdown" ma:internalName="LocationofKC">
      <xsd:simpleType>
        <xsd:restriction base="dms:Choice">
          <xsd:enumeration value="NE England"/>
          <xsd:enumeration value="NW England"/>
          <xsd:enumeration value="Yorkshire &amp; Humber"/>
          <xsd:enumeration value="Wales"/>
          <xsd:enumeration value="W Midlands"/>
          <xsd:enumeration value="E Midlands"/>
          <xsd:enumeration value="E England"/>
          <xsd:enumeration value="London"/>
          <xsd:enumeration value="SW England"/>
          <xsd:enumeration value="SE England"/>
        </xsd:restriction>
      </xsd:simpleType>
    </xsd:element>
    <xsd:element name="Howmanychildren_x003f_" ma:index="34" nillable="true" ma:displayName="How many children?" ma:description="How many children is the KC raising (incl. biological if known)" ma:format="Dropdown" ma:internalName="Howmanychildren_x003f_">
      <xsd:simpleType>
        <xsd:restriction base="dms:Choice">
          <xsd:enumeration value="1"/>
          <xsd:enumeration value="2"/>
          <xsd:enumeration value="3 or more"/>
        </xsd:restriction>
      </xsd:simpleType>
    </xsd:element>
    <xsd:element name="CYPages" ma:index="35" nillable="true" ma:displayName="CYP ages" ma:description="How old is/are the kinship child/children?" ma:format="Dropdown" ma:internalName="CYPages">
      <xsd:simpleType>
        <xsd:restriction base="dms:Choice">
          <xsd:enumeration value="Under 2"/>
          <xsd:enumeration value="2-5"/>
          <xsd:enumeration value="5-10"/>
          <xsd:enumeration value="10-15"/>
          <xsd:enumeration value="16-18"/>
          <xsd:enumeration value="18+"/>
          <xsd:enumeration value="Multiple / Various"/>
        </xsd:restriction>
      </xsd:simpleType>
    </xsd:element>
    <xsd:element name="RelationshiptoKCCYP" ma:index="36" nillable="true" ma:displayName="KC relationship to CYP" ma:description="How is the KC related (or not) to the CYP they care for?" ma:format="Dropdown" ma:internalName="RelationshiptoKCCYP">
      <xsd:simpleType>
        <xsd:restriction base="dms:Choice">
          <xsd:enumeration value="Grandparent"/>
          <xsd:enumeration value="Aunt / Uncle"/>
          <xsd:enumeration value="Sibling"/>
          <xsd:enumeration value="Not blood related"/>
        </xsd:restriction>
      </xsd:simpleType>
    </xsd:element>
    <xsd:element name="Alphabet" ma:index="37" nillable="true" ma:displayName="Alphabet" ma:description="A-E, F-J, K-O, P-T, U-Z, )-9" ma:format="Dropdown" ma:internalName="Alphabet">
      <xsd:simpleType>
        <xsd:restriction base="dms:Choice">
          <xsd:enumeration value="A-E"/>
          <xsd:enumeration value="F-J"/>
          <xsd:enumeration value="K-O"/>
          <xsd:enumeration value="P-T"/>
          <xsd:enumeration value="U-Z"/>
          <xsd:enumeration value="0-9"/>
        </xsd:restriction>
      </xsd:simpleType>
    </xsd:element>
    <xsd:element name="Category" ma:index="38" nillable="true" ma:displayName="Category" ma:description="History, Status &amp; exclusions" ma:format="Dropdown" ma:internalName="Category">
      <xsd:simpleType>
        <xsd:restriction base="dms:Choice">
          <xsd:enumeration value="Current funder"/>
          <xsd:enumeration value="Previous funder"/>
          <xsd:enumeration value="Never funded"/>
          <xsd:enumeration value="Closed / Winding down"/>
          <xsd:enumeration value="Kinship ineligible"/>
          <xsd:enumeration value="Misc"/>
        </xsd:restriction>
      </xsd:simpleType>
    </xsd:element>
    <xsd:element name="Incl_x002e_subjectimage" ma:index="39" nillable="true" ma:displayName="Incl. subject image" ma:description="Does this case study include an approved image of the subject?" ma:format="Dropdown" ma:internalName="Incl_x002e_subjectimage">
      <xsd:simpleType>
        <xsd:restriction base="dms:Choice">
          <xsd:enumeration value="Yes"/>
          <xsd:enumeration value="No"/>
        </xsd:restriction>
      </xsd:simpleType>
    </xsd:element>
  </xsd:schema>
  <xsd:schema xmlns:xsd="http://www.w3.org/2001/XMLSchema" xmlns:xs="http://www.w3.org/2001/XMLSchema" xmlns:dms="http://schemas.microsoft.com/office/2006/documentManagement/types" xmlns:pc="http://schemas.microsoft.com/office/infopath/2007/PartnerControls" targetNamespace="0603111c-53c3-4fa4-9fc9-571bae8c77d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20f1943-b53c-4c68-b36b-0f5e505f39e5}" ma:internalName="TaxCatchAll" ma:showField="CatchAllData" ma:web="0603111c-53c3-4fa4-9fc9-571bae8c77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DD976D-9920-42ED-B227-2E4B440EF667}">
  <ds:schemaRefs>
    <ds:schemaRef ds:uri="0603111c-53c3-4fa4-9fc9-571bae8c77d8"/>
    <ds:schemaRef ds:uri="ea687a02-483e-436b-a7fb-a882d6627be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C6F56DC-0875-4315-B2AC-792C59A38E10}">
  <ds:schemaRefs>
    <ds:schemaRef ds:uri="0603111c-53c3-4fa4-9fc9-571bae8c77d8"/>
    <ds:schemaRef ds:uri="ea687a02-483e-436b-a7fb-a882d6627be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8676654-4FE4-42A0-BFE6-0625779AB201}">
  <ds:schemaRefs>
    <ds:schemaRef ds:uri="http://schemas.microsoft.com/sharepoint/v3/contenttype/forms"/>
  </ds:schemaRefs>
</ds:datastoreItem>
</file>

<file path=docMetadata/LabelInfo.xml><?xml version="1.0" encoding="utf-8"?>
<clbl:labelList xmlns:clbl="http://schemas.microsoft.com/office/2020/mipLabelMetadata">
  <clbl:label id="{0bf0f9d7-46bf-4e5d-acd0-1599979a633d}" enabled="0" method="" siteId="{0bf0f9d7-46bf-4e5d-acd0-1599979a633d}" removed="1"/>
</clbl:labelList>
</file>

<file path=docProps/app.xml><?xml version="1.0" encoding="utf-8"?>
<Properties xmlns="http://schemas.openxmlformats.org/officeDocument/2006/extended-properties" xmlns:vt="http://schemas.openxmlformats.org/officeDocument/2006/docPropsVTypes">
  <Template/>
  <TotalTime>1468</TotalTime>
  <Words>2092</Words>
  <Application>Microsoft Office PowerPoint</Application>
  <PresentationFormat>Widescreen</PresentationFormat>
  <Paragraphs>193</Paragraphs>
  <Slides>23</Slides>
  <Notes>12</Notes>
  <HiddenSlides>0</HiddenSlides>
  <MMClips>1</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Kinship Connected navigator programme</vt:lpstr>
      <vt:lpstr>What is a Kinship Navigator programme?</vt:lpstr>
      <vt:lpstr>Kinship Navigator Programmes</vt:lpstr>
      <vt:lpstr>Kinship Connected</vt:lpstr>
      <vt:lpstr>Kinship Connected</vt:lpstr>
      <vt:lpstr>PowerPoint Presentation</vt:lpstr>
      <vt:lpstr>PowerPoint Presentation</vt:lpstr>
      <vt:lpstr>PowerPoint Presentation</vt:lpstr>
      <vt:lpstr>Key outcomes for kinship families</vt:lpstr>
      <vt:lpstr>PowerPoint Presentation</vt:lpstr>
      <vt:lpstr>Pilot evaluation: Kinship Connected</vt:lpstr>
      <vt:lpstr>Kinship connected – a pilot evaluation</vt:lpstr>
      <vt:lpstr>Why is evaluation important?</vt:lpstr>
      <vt:lpstr>Trial design</vt:lpstr>
      <vt:lpstr>Comparison groups… why?!</vt:lpstr>
      <vt:lpstr>PowerPoint Presentation</vt:lpstr>
      <vt:lpstr>Outcomes and outputs</vt:lpstr>
      <vt:lpstr>PowerPoint Presentation</vt:lpstr>
      <vt:lpstr>Navigator Programmes and FFP: Golden threads </vt:lpstr>
      <vt:lpstr>PowerPoint Presentation</vt:lpstr>
      <vt:lpstr>Supporting a child’s family connections</vt:lpstr>
      <vt:lpstr>What would Navigators mean for your area?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Gillian Scott</dc:creator>
  <cp:lastModifiedBy>Fiona Summers</cp:lastModifiedBy>
  <cp:revision>3</cp:revision>
  <dcterms:created xsi:type="dcterms:W3CDTF">2024-09-05T14:00:28Z</dcterms:created>
  <dcterms:modified xsi:type="dcterms:W3CDTF">2026-07-15T13:08:51Z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0x010100062EB3B95483374DA79B80E8AB78D731</vt:lpwstr>
  </property>
  <property fmtid="{D5CDD505-2E9C-101B-9397-08002B2CF9AE}" pid="3" name="MediaServiceImageTags">
    <vt:lpwstr/>
  </property>
  <property fmtid="{D5CDD505-2E9C-101B-9397-08002B2CF9AE}" pid="4" name="MSIP_Label_e79206f5-52bd-47df-9bf0-d36fd053d8b9_Enabled">
    <vt:lpwstr>true</vt:lpwstr>
  </property>
  <property fmtid="{D5CDD505-2E9C-101B-9397-08002B2CF9AE}" pid="5" name="MSIP_Label_e79206f5-52bd-47df-9bf0-d36fd053d8b9_SetDate">
    <vt:lpwstr>2026-05-07T21:05:57Z</vt:lpwstr>
  </property>
  <property fmtid="{D5CDD505-2E9C-101B-9397-08002B2CF9AE}" pid="6" name="MSIP_Label_e79206f5-52bd-47df-9bf0-d36fd053d8b9_Method">
    <vt:lpwstr>Standard</vt:lpwstr>
  </property>
  <property fmtid="{D5CDD505-2E9C-101B-9397-08002B2CF9AE}" pid="7" name="MSIP_Label_e79206f5-52bd-47df-9bf0-d36fd053d8b9_Name">
    <vt:lpwstr>defa4170-0d19-0005-0004-bc88714345d2</vt:lpwstr>
  </property>
  <property fmtid="{D5CDD505-2E9C-101B-9397-08002B2CF9AE}" pid="8" name="MSIP_Label_e79206f5-52bd-47df-9bf0-d36fd053d8b9_SiteId">
    <vt:lpwstr>0bf0f9d7-46bf-4e5d-acd0-1599979a633d</vt:lpwstr>
  </property>
  <property fmtid="{D5CDD505-2E9C-101B-9397-08002B2CF9AE}" pid="9" name="MSIP_Label_e79206f5-52bd-47df-9bf0-d36fd053d8b9_ActionId">
    <vt:lpwstr>07831b6c-8bbd-42f3-a363-cd9566e17bfa</vt:lpwstr>
  </property>
  <property fmtid="{D5CDD505-2E9C-101B-9397-08002B2CF9AE}" pid="10" name="MSIP_Label_e79206f5-52bd-47df-9bf0-d36fd053d8b9_ContentBits">
    <vt:lpwstr>0</vt:lpwstr>
  </property>
  <property fmtid="{D5CDD505-2E9C-101B-9397-08002B2CF9AE}" pid="11" name="MSIP_Label_e79206f5-52bd-47df-9bf0-d36fd053d8b9_Tag">
    <vt:lpwstr>10, 3, 0, 1</vt:lpwstr>
  </property>
</Properties>
</file>