
<file path=[Content_Types].xml><?xml version="1.0" encoding="utf-8"?>
<Types xmlns="http://schemas.openxmlformats.org/package/2006/content-types">
  <Default Extension="1"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75" r:id="rId5"/>
    <p:sldId id="276" r:id="rId6"/>
    <p:sldId id="278" r:id="rId7"/>
    <p:sldId id="277" r:id="rId8"/>
    <p:sldId id="279" r:id="rId9"/>
    <p:sldId id="280" r:id="rId10"/>
    <p:sldId id="282" r:id="rId11"/>
    <p:sldId id="281" r:id="rId12"/>
    <p:sldId id="283" r:id="rId13"/>
    <p:sldId id="284" r:id="rId14"/>
    <p:sldId id="285" r:id="rId15"/>
    <p:sldId id="286" r:id="rId16"/>
    <p:sldId id="287" r:id="rId17"/>
    <p:sldId id="288" r:id="rId18"/>
    <p:sldId id="28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showGuides="1">
      <p:cViewPr varScale="1">
        <p:scale>
          <a:sx n="78" d="100"/>
          <a:sy n="78" d="100"/>
        </p:scale>
        <p:origin x="835"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 Denoris" userId="S::jo.denoris@kinship.org.uk::47a4db6f-0b2d-48f7-989b-bf0c75725fa0" providerId="AD" clId="Web-{EED38B04-7E9E-A5E3-D45D-EA2B72961EC4}"/>
    <pc:docChg chg="mod">
      <pc:chgData name="Jo Denoris" userId="S::jo.denoris@kinship.org.uk::47a4db6f-0b2d-48f7-989b-bf0c75725fa0" providerId="AD" clId="Web-{EED38B04-7E9E-A5E3-D45D-EA2B72961EC4}" dt="2026-07-10T09:07:23.907" v="0" actId="33475"/>
      <pc:docMkLst>
        <pc:docMk/>
      </pc:docMkLst>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CA4F0-725A-7975-E158-757222E22EB1}"/>
              </a:ext>
            </a:extLst>
          </p:cNvPr>
          <p:cNvSpPr>
            <a:spLocks noGrp="1"/>
          </p:cNvSpPr>
          <p:nvPr>
            <p:ph type="ctrTitle"/>
          </p:nvPr>
        </p:nvSpPr>
        <p:spPr>
          <a:xfrm>
            <a:off x="7106400" y="1122363"/>
            <a:ext cx="4699200" cy="2387600"/>
          </a:xfrm>
        </p:spPr>
        <p:txBody>
          <a:bodyPr anchor="b">
            <a:normAutofit/>
          </a:bodyPr>
          <a:lstStyle>
            <a:lvl1pPr algn="ctr">
              <a:defRPr sz="4800" b="1" spc="-30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04D309C-4283-9D38-A817-6235F4AF3313}"/>
              </a:ext>
            </a:extLst>
          </p:cNvPr>
          <p:cNvSpPr>
            <a:spLocks noGrp="1"/>
          </p:cNvSpPr>
          <p:nvPr>
            <p:ph type="subTitle" idx="1" hasCustomPrompt="1"/>
          </p:nvPr>
        </p:nvSpPr>
        <p:spPr>
          <a:xfrm>
            <a:off x="7106400" y="3602038"/>
            <a:ext cx="4699200" cy="566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endParaRPr lang="en-GB"/>
          </a:p>
        </p:txBody>
      </p:sp>
    </p:spTree>
    <p:extLst>
      <p:ext uri="{BB962C8B-B14F-4D97-AF65-F5344CB8AC3E}">
        <p14:creationId xmlns:p14="http://schemas.microsoft.com/office/powerpoint/2010/main" val="1317406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C4E8B-F05E-95F6-21F4-7775F307F85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DE8437-8A57-7AEC-5E19-771969EB67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67612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58CFD8-DD9B-2BAB-8856-FC5B209714E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05ECBDE-A2ED-A9BB-253C-BE187315B15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50761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0A94F-CC73-8D7E-195C-01CB522F40CC}"/>
              </a:ext>
            </a:extLst>
          </p:cNvPr>
          <p:cNvSpPr>
            <a:spLocks noGrp="1"/>
          </p:cNvSpPr>
          <p:nvPr>
            <p:ph type="title" hasCustomPrompt="1"/>
          </p:nvPr>
        </p:nvSpPr>
        <p:spPr>
          <a:xfrm>
            <a:off x="838200" y="836613"/>
            <a:ext cx="10515600" cy="1325563"/>
          </a:xfrm>
        </p:spPr>
        <p:txBody>
          <a:bodyPr/>
          <a:lstStyle>
            <a:lvl1pPr>
              <a:defRPr b="1" i="0" baseline="0">
                <a:solidFill>
                  <a:schemeClr val="tx1"/>
                </a:solidFill>
                <a:latin typeface="Arial" panose="020B0604020202020204" pitchFamily="34" charset="0"/>
              </a:defRPr>
            </a:lvl1pPr>
          </a:lstStyle>
          <a:p>
            <a:r>
              <a:rPr lang="en-US"/>
              <a:t>Content</a:t>
            </a:r>
            <a:endParaRPr lang="en-GB"/>
          </a:p>
        </p:txBody>
      </p:sp>
      <p:sp>
        <p:nvSpPr>
          <p:cNvPr id="3" name="Content Placeholder 2">
            <a:extLst>
              <a:ext uri="{FF2B5EF4-FFF2-40B4-BE49-F238E27FC236}">
                <a16:creationId xmlns:a16="http://schemas.microsoft.com/office/drawing/2014/main" id="{91915FB0-E798-37A3-B793-53C86941E121}"/>
              </a:ext>
            </a:extLst>
          </p:cNvPr>
          <p:cNvSpPr>
            <a:spLocks noGrp="1"/>
          </p:cNvSpPr>
          <p:nvPr>
            <p:ph idx="1"/>
          </p:nvPr>
        </p:nvSpPr>
        <p:spPr>
          <a:xfrm>
            <a:off x="838200" y="2311400"/>
            <a:ext cx="10515600" cy="4351338"/>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51107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59509-A2AD-5402-10FB-E45E2BDD179B}"/>
              </a:ext>
            </a:extLst>
          </p:cNvPr>
          <p:cNvSpPr>
            <a:spLocks noGrp="1"/>
          </p:cNvSpPr>
          <p:nvPr>
            <p:ph type="title"/>
          </p:nvPr>
        </p:nvSpPr>
        <p:spPr>
          <a:xfrm>
            <a:off x="831850" y="1557337"/>
            <a:ext cx="10515600" cy="2242343"/>
          </a:xfrm>
        </p:spPr>
        <p:txBody>
          <a:bodyPr anchor="b">
            <a:normAutofit/>
          </a:bodyPr>
          <a:lstStyle>
            <a:lvl1pPr>
              <a:defRPr sz="4000" b="1" i="0" baseline="0">
                <a:solidFill>
                  <a:schemeClr val="bg1"/>
                </a:solidFill>
                <a:latin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0F32350-7576-8FD6-AA06-8CA43C2E9170}"/>
              </a:ext>
            </a:extLst>
          </p:cNvPr>
          <p:cNvSpPr>
            <a:spLocks noGrp="1"/>
          </p:cNvSpPr>
          <p:nvPr>
            <p:ph type="body" idx="1"/>
          </p:nvPr>
        </p:nvSpPr>
        <p:spPr>
          <a:xfrm>
            <a:off x="831850" y="3826668"/>
            <a:ext cx="10515600" cy="1500187"/>
          </a:xfrm>
        </p:spPr>
        <p:txBody>
          <a:bodyPr>
            <a:normAutofit/>
          </a:bodyPr>
          <a:lstStyle>
            <a:lvl1pPr marL="0" indent="0">
              <a:buNone/>
              <a:defRPr sz="2800" baseline="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3910028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C0F49-C5D5-92BE-F2D5-3108CD74030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1841AA6-DCF0-33DC-2853-29855C197B1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F4E2E07-B710-9688-1BC7-ADE156A0FCC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89080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DF749-C819-5BE2-984A-D53C352021E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F03100-B448-197B-6A84-0D27764F24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EB86FCB-0017-C13F-7D1F-94DB5340E6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D7FD817-B06C-31BA-5ED7-3FDDF4CCF1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47AFA0-F3DD-BD60-73B6-95521BE819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45243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1B91E-95EF-C439-F759-F04267ACD8A9}"/>
              </a:ext>
            </a:extLst>
          </p:cNvPr>
          <p:cNvSpPr>
            <a:spLocks noGrp="1"/>
          </p:cNvSpPr>
          <p:nvPr>
            <p:ph type="title"/>
          </p:nvPr>
        </p:nvSpPr>
        <p:spPr>
          <a:xfrm>
            <a:off x="881063" y="2922588"/>
            <a:ext cx="10515600" cy="1325563"/>
          </a:xfrm>
        </p:spPr>
        <p:txBody>
          <a:bodyPr/>
          <a:lstStyle>
            <a:lvl1pPr>
              <a:defRPr b="1" baseline="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2767050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4132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8DECE-29F4-81B6-D90A-37E1334C8A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F87E195-7292-15F5-1D23-19E9DC1CED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42366F8-9BAF-C83C-92C4-A56D666B56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040510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DEB26-A928-C9AE-2D32-FDC1FF115C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5273F50-77CC-7B5E-24D8-6C518CF7205F}"/>
              </a:ext>
            </a:extLst>
          </p:cNvPr>
          <p:cNvSpPr>
            <a:spLocks noGrp="1"/>
          </p:cNvSpPr>
          <p:nvPr>
            <p:ph type="pic" idx="1"/>
          </p:nvPr>
        </p:nvSpPr>
        <p:spPr>
          <a:xfrm>
            <a:off x="5183188" y="987425"/>
            <a:ext cx="5691694" cy="44942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0662CC0-BDA4-E2AC-61B2-920A17BAFE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805401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4E9A0E-4752-EE9E-9D0B-E0F856D8EE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50482A3-2CDB-59AE-C7CE-B4EDF48E7A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Box 4">
            <a:extLst>
              <a:ext uri="{FF2B5EF4-FFF2-40B4-BE49-F238E27FC236}">
                <a16:creationId xmlns:a16="http://schemas.microsoft.com/office/drawing/2014/main" id="{81C375AB-0002-EDDC-A3D8-5C082C859E7F}"/>
              </a:ext>
            </a:extLst>
          </p:cNvPr>
          <p:cNvSpPr txBox="1"/>
          <p:nvPr>
            <p:extLst>
              <p:ext uri="{1162E1C5-73C7-4A58-AE30-91384D911F3F}">
                <p184:classification xmlns:p184="http://schemas.microsoft.com/office/powerpoint/2018/4/main" val="hdr"/>
              </p:ext>
            </p:extLst>
          </p:nvPr>
        </p:nvSpPr>
        <p:spPr>
          <a:xfrm>
            <a:off x="63500" y="63500"/>
            <a:ext cx="544513"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OFFICIAL</a:t>
            </a:r>
          </a:p>
        </p:txBody>
      </p:sp>
    </p:spTree>
    <p:extLst>
      <p:ext uri="{BB962C8B-B14F-4D97-AF65-F5344CB8AC3E}">
        <p14:creationId xmlns:p14="http://schemas.microsoft.com/office/powerpoint/2010/main" val="20419764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rawpixel.com/image/380128/free-photo-image-target-collaborate-achievement" TargetMode="External"/><Relationship Id="rId2" Type="http://schemas.openxmlformats.org/officeDocument/2006/relationships/image" Target="../media/image5.1"/><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pixabay.com/th/vectors/%E0%B9%82%E0%B8%95%E0%B9%89%E0%B8%95%E0%B8%AD%E0%B8%9A-%E0%B9%80%E0%B8%84%E0%B8%A5%E0%B9%87%E0%B8%94%E0%B8%A5%E0%B8%B1%E0%B8%9A%E0%B8%97%E0%B8%B5%E0%B9%88-%E0%B8%84%E0%B8%B3%E0%B9%81%E0%B8%99%E0%B8%B0%E0%B8%99%E0%B8%B3-%E0%B8%84%E0%B8%B3%E0%B9%83%E0%B8%9A%E0%B9%89-148815/"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calvaryga.com/forever-adopted/"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s://creativecommons.org/licenses/by-nc-sa/3.0/"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0B2B9-FAF0-5DB6-43F3-696208FA654B}"/>
            </a:ext>
          </a:extLst>
        </p:cNvPr>
        <p:cNvGrpSpPr/>
        <p:nvPr/>
      </p:nvGrpSpPr>
      <p:grpSpPr>
        <a:xfrm>
          <a:off x="0" y="0"/>
          <a:ext cx="0" cy="0"/>
          <a:chOff x="0" y="0"/>
          <a:chExt cx="0" cy="0"/>
        </a:xfrm>
      </p:grpSpPr>
      <p:sp>
        <p:nvSpPr>
          <p:cNvPr id="2" name="Title 6">
            <a:extLst>
              <a:ext uri="{FF2B5EF4-FFF2-40B4-BE49-F238E27FC236}">
                <a16:creationId xmlns:a16="http://schemas.microsoft.com/office/drawing/2014/main" id="{A65FC769-FCFD-67A0-44E1-39181C6AF8C7}"/>
              </a:ext>
            </a:extLst>
          </p:cNvPr>
          <p:cNvSpPr>
            <a:spLocks noGrp="1"/>
          </p:cNvSpPr>
          <p:nvPr>
            <p:ph type="title"/>
          </p:nvPr>
        </p:nvSpPr>
        <p:spPr>
          <a:xfrm>
            <a:off x="203499" y="1406013"/>
            <a:ext cx="5990824" cy="56915"/>
          </a:xfrm>
        </p:spPr>
        <p:txBody>
          <a:bodyPr>
            <a:normAutofit fontScale="90000"/>
          </a:bodyPr>
          <a:lstStyle/>
          <a:p>
            <a:br>
              <a:rPr lang="en-GB" sz="2800" dirty="0"/>
            </a:br>
            <a:br>
              <a:rPr lang="en-GB" sz="2800" dirty="0"/>
            </a:br>
            <a:br>
              <a:rPr lang="en-GB" sz="2800" dirty="0"/>
            </a:br>
            <a:r>
              <a:rPr lang="en-GB" sz="3100" dirty="0"/>
              <a:t>North East Lincolnshire Council Kinship Zone </a:t>
            </a:r>
            <a:br>
              <a:rPr lang="en-GB" sz="2800" dirty="0"/>
            </a:br>
            <a:br>
              <a:rPr lang="en-GB" sz="2800" dirty="0"/>
            </a:br>
            <a:r>
              <a:rPr lang="en-GB" sz="2800" dirty="0"/>
              <a:t>Queenie Carrie- Deputy Service Director – Regulated Services &amp; Claire Brodie- Kinship Zone lead.</a:t>
            </a:r>
            <a:endParaRPr lang="en-GB" sz="2800" dirty="0">
              <a:solidFill>
                <a:srgbClr val="0070C0"/>
              </a:solidFill>
            </a:endParaRPr>
          </a:p>
        </p:txBody>
      </p:sp>
      <p:sp>
        <p:nvSpPr>
          <p:cNvPr id="3" name="TextBox 2">
            <a:extLst>
              <a:ext uri="{FF2B5EF4-FFF2-40B4-BE49-F238E27FC236}">
                <a16:creationId xmlns:a16="http://schemas.microsoft.com/office/drawing/2014/main" id="{93B3FFBC-A24A-9C3E-3ED3-F6968BFE3E6E}"/>
              </a:ext>
            </a:extLst>
          </p:cNvPr>
          <p:cNvSpPr txBox="1"/>
          <p:nvPr/>
        </p:nvSpPr>
        <p:spPr>
          <a:xfrm>
            <a:off x="9190182" y="5450609"/>
            <a:ext cx="24257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4" name="Picture 2">
            <a:extLst>
              <a:ext uri="{FF2B5EF4-FFF2-40B4-BE49-F238E27FC236}">
                <a16:creationId xmlns:a16="http://schemas.microsoft.com/office/drawing/2014/main" id="{FC60758C-7DE2-FA26-FF37-7C56EA245C1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56914" y="2337206"/>
            <a:ext cx="5458968" cy="2183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9781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D6FDE-1A7E-35EA-818A-6E6EA95FE5C8}"/>
            </a:ext>
          </a:extLst>
        </p:cNvPr>
        <p:cNvGrpSpPr/>
        <p:nvPr/>
      </p:nvGrpSpPr>
      <p:grpSpPr>
        <a:xfrm>
          <a:off x="0" y="0"/>
          <a:ext cx="0" cy="0"/>
          <a:chOff x="0" y="0"/>
          <a:chExt cx="0" cy="0"/>
        </a:xfrm>
      </p:grpSpPr>
      <p:sp>
        <p:nvSpPr>
          <p:cNvPr id="2" name="Title 6">
            <a:extLst>
              <a:ext uri="{FF2B5EF4-FFF2-40B4-BE49-F238E27FC236}">
                <a16:creationId xmlns:a16="http://schemas.microsoft.com/office/drawing/2014/main" id="{59ADEF64-FC61-7F47-F560-679923B8A0E5}"/>
              </a:ext>
            </a:extLst>
          </p:cNvPr>
          <p:cNvSpPr>
            <a:spLocks noGrp="1"/>
          </p:cNvSpPr>
          <p:nvPr>
            <p:ph type="title"/>
          </p:nvPr>
        </p:nvSpPr>
        <p:spPr>
          <a:xfrm>
            <a:off x="203499" y="1025885"/>
            <a:ext cx="11054436" cy="743922"/>
          </a:xfrm>
        </p:spPr>
        <p:txBody>
          <a:bodyPr>
            <a:normAutofit fontScale="90000"/>
          </a:bodyPr>
          <a:lstStyle/>
          <a:p>
            <a:br>
              <a:rPr lang="en-GB" sz="2800" dirty="0"/>
            </a:br>
            <a:r>
              <a:rPr lang="en-GB" sz="2800" dirty="0"/>
              <a:t>Part 2 – Delivering Family Network Support Packages (FNSPs) progress</a:t>
            </a:r>
            <a:br>
              <a:rPr lang="en-GB" sz="2800" dirty="0"/>
            </a:br>
            <a:br>
              <a:rPr lang="en-GB" sz="2800" dirty="0"/>
            </a:br>
            <a:br>
              <a:rPr lang="en-GB" sz="2800" dirty="0"/>
            </a:br>
            <a:endParaRPr lang="en-GB" sz="2800" dirty="0">
              <a:solidFill>
                <a:srgbClr val="0070C0"/>
              </a:solidFill>
            </a:endParaRPr>
          </a:p>
        </p:txBody>
      </p:sp>
      <p:sp>
        <p:nvSpPr>
          <p:cNvPr id="3" name="TextBox 2">
            <a:extLst>
              <a:ext uri="{FF2B5EF4-FFF2-40B4-BE49-F238E27FC236}">
                <a16:creationId xmlns:a16="http://schemas.microsoft.com/office/drawing/2014/main" id="{6682D2CE-3247-AF86-0552-2973352DA407}"/>
              </a:ext>
            </a:extLst>
          </p:cNvPr>
          <p:cNvSpPr txBox="1"/>
          <p:nvPr/>
        </p:nvSpPr>
        <p:spPr>
          <a:xfrm>
            <a:off x="9190182" y="5450609"/>
            <a:ext cx="24257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BDECC282-07D4-00C5-7EF4-2FBEDE94D511}"/>
              </a:ext>
            </a:extLst>
          </p:cNvPr>
          <p:cNvSpPr txBox="1"/>
          <p:nvPr/>
        </p:nvSpPr>
        <p:spPr>
          <a:xfrm>
            <a:off x="540774" y="1861798"/>
            <a:ext cx="10903974" cy="3970318"/>
          </a:xfrm>
          <a:prstGeom prst="rect">
            <a:avLst/>
          </a:prstGeom>
          <a:noFill/>
        </p:spPr>
        <p:txBody>
          <a:bodyPr wrap="square" lIns="0" tIns="0" rIns="0" bIns="0">
            <a:spAutoFit/>
          </a:bodyPr>
          <a:lstStyle/>
          <a:p>
            <a:pPr marL="622300" indent="-457200">
              <a:buFont typeface="Wingdings" panose="05000000000000000000" pitchFamily="2" charset="2"/>
              <a:buChar char="Ø"/>
            </a:pPr>
            <a:endParaRPr lang="en-GB" dirty="0"/>
          </a:p>
          <a:p>
            <a:pPr marL="622300" indent="-457200">
              <a:buFont typeface="Wingdings" panose="05000000000000000000" pitchFamily="2" charset="2"/>
              <a:buChar char="Ø"/>
            </a:pPr>
            <a:r>
              <a:rPr lang="en-GB" sz="2000" dirty="0"/>
              <a:t>Staff across services being trained by </a:t>
            </a:r>
            <a:r>
              <a:rPr lang="en-GB" sz="2000" dirty="0" err="1"/>
              <a:t>DayBreak</a:t>
            </a:r>
            <a:r>
              <a:rPr lang="en-GB" sz="2000" dirty="0"/>
              <a:t> to support and deliver family network meetings, 100 to date trained </a:t>
            </a:r>
          </a:p>
          <a:p>
            <a:pPr marL="165100"/>
            <a:endParaRPr lang="en-GB" sz="2000" dirty="0"/>
          </a:p>
          <a:p>
            <a:pPr marL="622300" indent="-457200">
              <a:buFont typeface="Wingdings" panose="05000000000000000000" pitchFamily="2" charset="2"/>
              <a:buChar char="Ø"/>
            </a:pPr>
            <a:r>
              <a:rPr lang="en-GB" sz="2000" dirty="0"/>
              <a:t>Kinship Zone lead delivering virtual workshops to children's services. </a:t>
            </a:r>
          </a:p>
          <a:p>
            <a:pPr marL="165100"/>
            <a:endParaRPr lang="en-GB" sz="2000" dirty="0"/>
          </a:p>
          <a:p>
            <a:pPr marL="622300" indent="-457200">
              <a:buFont typeface="Wingdings" panose="05000000000000000000" pitchFamily="2" charset="2"/>
              <a:buChar char="Ø"/>
            </a:pPr>
            <a:r>
              <a:rPr lang="en-GB" sz="2000" dirty="0"/>
              <a:t>Increased capacity for FGC team </a:t>
            </a:r>
          </a:p>
          <a:p>
            <a:pPr marL="622300" indent="-457200">
              <a:buFont typeface="Wingdings" panose="05000000000000000000" pitchFamily="2" charset="2"/>
              <a:buChar char="Ø"/>
            </a:pPr>
            <a:endParaRPr lang="en-GB" sz="2000" dirty="0"/>
          </a:p>
          <a:p>
            <a:pPr marL="622300" indent="-457200">
              <a:buFont typeface="Wingdings" panose="05000000000000000000" pitchFamily="2" charset="2"/>
              <a:buChar char="Ø"/>
            </a:pPr>
            <a:r>
              <a:rPr lang="en-GB" sz="2000" dirty="0"/>
              <a:t>Governance, systems, guidance, visuals and decision-making panels in place for requests for FNSP funding/wider kinship support</a:t>
            </a:r>
          </a:p>
          <a:p>
            <a:pPr marL="165100"/>
            <a:endParaRPr lang="en-GB" sz="2000" dirty="0"/>
          </a:p>
          <a:p>
            <a:pPr marL="622300" indent="-457200">
              <a:buFont typeface="Wingdings" panose="05000000000000000000" pitchFamily="2" charset="2"/>
              <a:buChar char="Ø"/>
            </a:pPr>
            <a:r>
              <a:rPr lang="en-GB" sz="2000" dirty="0"/>
              <a:t>To date, these funding packages have supported 44 children living with birth parents through the support of their wider networks. </a:t>
            </a:r>
          </a:p>
        </p:txBody>
      </p:sp>
    </p:spTree>
    <p:extLst>
      <p:ext uri="{BB962C8B-B14F-4D97-AF65-F5344CB8AC3E}">
        <p14:creationId xmlns:p14="http://schemas.microsoft.com/office/powerpoint/2010/main" val="3258074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21C0F-5950-6BA7-B27D-3FB5F00A9255}"/>
            </a:ext>
          </a:extLst>
        </p:cNvPr>
        <p:cNvGrpSpPr/>
        <p:nvPr/>
      </p:nvGrpSpPr>
      <p:grpSpPr>
        <a:xfrm>
          <a:off x="0" y="0"/>
          <a:ext cx="0" cy="0"/>
          <a:chOff x="0" y="0"/>
          <a:chExt cx="0" cy="0"/>
        </a:xfrm>
      </p:grpSpPr>
      <p:sp>
        <p:nvSpPr>
          <p:cNvPr id="2" name="Title 6">
            <a:extLst>
              <a:ext uri="{FF2B5EF4-FFF2-40B4-BE49-F238E27FC236}">
                <a16:creationId xmlns:a16="http://schemas.microsoft.com/office/drawing/2014/main" id="{054CB094-A6DC-A9FD-7B02-F460FDAF458C}"/>
              </a:ext>
            </a:extLst>
          </p:cNvPr>
          <p:cNvSpPr>
            <a:spLocks noGrp="1"/>
          </p:cNvSpPr>
          <p:nvPr>
            <p:ph type="title"/>
          </p:nvPr>
        </p:nvSpPr>
        <p:spPr>
          <a:xfrm>
            <a:off x="203499" y="1406013"/>
            <a:ext cx="5990824" cy="855406"/>
          </a:xfrm>
        </p:spPr>
        <p:txBody>
          <a:bodyPr>
            <a:normAutofit fontScale="90000"/>
          </a:bodyPr>
          <a:lstStyle/>
          <a:p>
            <a:br>
              <a:rPr lang="en-GB" sz="2800" dirty="0"/>
            </a:br>
            <a:br>
              <a:rPr lang="en-GB" sz="2800" dirty="0"/>
            </a:br>
            <a:br>
              <a:rPr lang="en-GB" sz="2800" dirty="0"/>
            </a:br>
            <a:endParaRPr lang="en-GB" sz="2800" dirty="0">
              <a:solidFill>
                <a:srgbClr val="0070C0"/>
              </a:solidFill>
            </a:endParaRPr>
          </a:p>
        </p:txBody>
      </p:sp>
      <p:sp>
        <p:nvSpPr>
          <p:cNvPr id="3" name="TextBox 2">
            <a:extLst>
              <a:ext uri="{FF2B5EF4-FFF2-40B4-BE49-F238E27FC236}">
                <a16:creationId xmlns:a16="http://schemas.microsoft.com/office/drawing/2014/main" id="{478A4DB6-6785-388C-0498-3D88A2BC8807}"/>
              </a:ext>
            </a:extLst>
          </p:cNvPr>
          <p:cNvSpPr txBox="1"/>
          <p:nvPr/>
        </p:nvSpPr>
        <p:spPr>
          <a:xfrm>
            <a:off x="9190182" y="5450609"/>
            <a:ext cx="24257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1A7A1BC4-521F-475F-4FC0-E3061C46F090}"/>
              </a:ext>
            </a:extLst>
          </p:cNvPr>
          <p:cNvSpPr txBox="1"/>
          <p:nvPr/>
        </p:nvSpPr>
        <p:spPr>
          <a:xfrm>
            <a:off x="576118" y="292137"/>
            <a:ext cx="10563830" cy="4985980"/>
          </a:xfrm>
          <a:prstGeom prst="rect">
            <a:avLst/>
          </a:prstGeom>
          <a:noFill/>
        </p:spPr>
        <p:txBody>
          <a:bodyPr wrap="square">
            <a:spAutoFit/>
          </a:bodyPr>
          <a:lstStyle/>
          <a:p>
            <a:pPr marL="165100" indent="0">
              <a:buNone/>
            </a:pPr>
            <a:endParaRPr lang="en-GB" sz="2400" b="1" dirty="0"/>
          </a:p>
          <a:p>
            <a:pPr marL="165100" indent="0">
              <a:buNone/>
            </a:pPr>
            <a:r>
              <a:rPr lang="en-GB" sz="2400" b="1" dirty="0"/>
              <a:t>Part 2 – Delivering Family Network Support Packages (FNSPs) impact </a:t>
            </a:r>
          </a:p>
          <a:p>
            <a:pPr marL="622300" indent="-457200">
              <a:buFont typeface="Wingdings" panose="05000000000000000000" pitchFamily="2" charset="2"/>
              <a:buChar char="Ø"/>
            </a:pPr>
            <a:endParaRPr lang="en-GB" sz="1800" dirty="0"/>
          </a:p>
          <a:p>
            <a:pPr lvl="0">
              <a:buFont typeface="Wingdings" panose="05000000000000000000" pitchFamily="2" charset="2"/>
              <a:buChar char="Ø"/>
              <a:defRPr/>
            </a:pPr>
            <a:r>
              <a:rPr lang="en-GB" sz="1800" dirty="0">
                <a:solidFill>
                  <a:prstClr val="black"/>
                </a:solidFill>
              </a:rPr>
              <a:t>Single parent with 4 young children, long standing Child Protection, concerns escalating and mum is Isolated in our local area as her support network, all live  some distance away.  FGC taken place, family have set out how they can support mum, if she moved back to where they live.  FNSP funding mobilised to support a house move, bond for mum and children to move closer to her support network, reducing risk of escalation </a:t>
            </a:r>
          </a:p>
          <a:p>
            <a:pPr lvl="0">
              <a:buFont typeface="Wingdings" panose="05000000000000000000" pitchFamily="2" charset="2"/>
              <a:buChar char="Ø"/>
              <a:defRPr/>
            </a:pPr>
            <a:endParaRPr lang="en-GB" sz="1800" dirty="0">
              <a:solidFill>
                <a:prstClr val="black"/>
              </a:solidFill>
            </a:endParaRPr>
          </a:p>
          <a:p>
            <a:pPr lvl="0">
              <a:buFont typeface="Wingdings" panose="05000000000000000000" pitchFamily="2" charset="2"/>
              <a:buChar char="Ø"/>
              <a:defRPr/>
            </a:pPr>
            <a:r>
              <a:rPr lang="en-GB" sz="1800" dirty="0">
                <a:solidFill>
                  <a:prstClr val="black"/>
                </a:solidFill>
              </a:rPr>
              <a:t>Nanna is on benefits and has no means to pay for travel to support her daughter and grandchildren. A bus pass was requested and agreed and now nanna is visiting frequently and supporting with the care of the children</a:t>
            </a:r>
          </a:p>
          <a:p>
            <a:pPr lvl="0">
              <a:buFont typeface="Wingdings" panose="05000000000000000000" pitchFamily="2" charset="2"/>
              <a:buChar char="Ø"/>
              <a:defRPr/>
            </a:pPr>
            <a:endParaRPr lang="en-GB" sz="1800" dirty="0">
              <a:solidFill>
                <a:prstClr val="black"/>
              </a:solidFill>
            </a:endParaRPr>
          </a:p>
          <a:p>
            <a:pPr lvl="0">
              <a:buFont typeface="Wingdings" panose="05000000000000000000" pitchFamily="2" charset="2"/>
              <a:buChar char="Ø"/>
              <a:defRPr/>
            </a:pPr>
            <a:r>
              <a:rPr lang="en-GB" sz="1800" dirty="0">
                <a:solidFill>
                  <a:prstClr val="black"/>
                </a:solidFill>
              </a:rPr>
              <a:t>Young person has a plan of reunification back to dad. FNSP mobilised to support with furniture, carpets. </a:t>
            </a:r>
          </a:p>
          <a:p>
            <a:pPr lvl="0">
              <a:buFont typeface="Wingdings" panose="05000000000000000000" pitchFamily="2" charset="2"/>
              <a:buChar char="Ø"/>
              <a:defRPr/>
            </a:pPr>
            <a:endParaRPr lang="en-GB" sz="1800" dirty="0">
              <a:solidFill>
                <a:prstClr val="black"/>
              </a:solidFill>
            </a:endParaRPr>
          </a:p>
          <a:p>
            <a:pPr lvl="0">
              <a:buFont typeface="Wingdings" panose="05000000000000000000" pitchFamily="2" charset="2"/>
              <a:buChar char="Ø"/>
              <a:defRPr/>
            </a:pPr>
            <a:r>
              <a:rPr lang="en-GB" sz="1800" dirty="0">
                <a:solidFill>
                  <a:prstClr val="black"/>
                </a:solidFill>
              </a:rPr>
              <a:t>Young person on a rehabilitation plan to mum, obtained a larger property, FNSP mobilised to pay 12 weeks rent, as cannot claim housing benefit, until he is in her care full time. </a:t>
            </a:r>
          </a:p>
        </p:txBody>
      </p:sp>
    </p:spTree>
    <p:extLst>
      <p:ext uri="{BB962C8B-B14F-4D97-AF65-F5344CB8AC3E}">
        <p14:creationId xmlns:p14="http://schemas.microsoft.com/office/powerpoint/2010/main" val="2244805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478CF-1B8C-B061-732A-4523B2653658}"/>
            </a:ext>
          </a:extLst>
        </p:cNvPr>
        <p:cNvGrpSpPr/>
        <p:nvPr/>
      </p:nvGrpSpPr>
      <p:grpSpPr>
        <a:xfrm>
          <a:off x="0" y="0"/>
          <a:ext cx="0" cy="0"/>
          <a:chOff x="0" y="0"/>
          <a:chExt cx="0" cy="0"/>
        </a:xfrm>
      </p:grpSpPr>
      <p:sp>
        <p:nvSpPr>
          <p:cNvPr id="2" name="Title 6">
            <a:extLst>
              <a:ext uri="{FF2B5EF4-FFF2-40B4-BE49-F238E27FC236}">
                <a16:creationId xmlns:a16="http://schemas.microsoft.com/office/drawing/2014/main" id="{FC05A9D7-25C5-3464-2CB3-27B019390F67}"/>
              </a:ext>
            </a:extLst>
          </p:cNvPr>
          <p:cNvSpPr>
            <a:spLocks noGrp="1"/>
          </p:cNvSpPr>
          <p:nvPr>
            <p:ph type="title"/>
          </p:nvPr>
        </p:nvSpPr>
        <p:spPr>
          <a:xfrm>
            <a:off x="203499" y="1406013"/>
            <a:ext cx="5990824" cy="855406"/>
          </a:xfrm>
        </p:spPr>
        <p:txBody>
          <a:bodyPr>
            <a:normAutofit fontScale="90000"/>
          </a:bodyPr>
          <a:lstStyle/>
          <a:p>
            <a:br>
              <a:rPr lang="en-GB" sz="2800"/>
            </a:br>
            <a:br>
              <a:rPr lang="en-GB" sz="2800"/>
            </a:br>
            <a:br>
              <a:rPr lang="en-GB" sz="2800"/>
            </a:br>
            <a:endParaRPr lang="en-GB" sz="2800" dirty="0">
              <a:solidFill>
                <a:srgbClr val="0070C0"/>
              </a:solidFill>
            </a:endParaRPr>
          </a:p>
        </p:txBody>
      </p:sp>
      <p:sp>
        <p:nvSpPr>
          <p:cNvPr id="3" name="TextBox 2">
            <a:extLst>
              <a:ext uri="{FF2B5EF4-FFF2-40B4-BE49-F238E27FC236}">
                <a16:creationId xmlns:a16="http://schemas.microsoft.com/office/drawing/2014/main" id="{3AD5CB02-7BCA-B85F-A087-80A53AC23FD6}"/>
              </a:ext>
            </a:extLst>
          </p:cNvPr>
          <p:cNvSpPr txBox="1"/>
          <p:nvPr/>
        </p:nvSpPr>
        <p:spPr>
          <a:xfrm>
            <a:off x="9190182" y="5450609"/>
            <a:ext cx="24257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BDD0F7F7-F748-44AA-DEAD-29442431B965}"/>
              </a:ext>
            </a:extLst>
          </p:cNvPr>
          <p:cNvSpPr txBox="1"/>
          <p:nvPr/>
        </p:nvSpPr>
        <p:spPr>
          <a:xfrm>
            <a:off x="540774" y="1861798"/>
            <a:ext cx="9733936" cy="307777"/>
          </a:xfrm>
          <a:prstGeom prst="rect">
            <a:avLst/>
          </a:prstGeom>
          <a:noFill/>
        </p:spPr>
        <p:txBody>
          <a:bodyPr wrap="square" lIns="0" tIns="0" rIns="0" bIns="0">
            <a:spAutoFit/>
          </a:bodyPr>
          <a:lstStyle/>
          <a:p>
            <a:pPr marL="165100"/>
            <a:endParaRPr lang="en-GB" sz="2000" dirty="0"/>
          </a:p>
        </p:txBody>
      </p:sp>
      <p:sp>
        <p:nvSpPr>
          <p:cNvPr id="5" name="TextBox 4">
            <a:extLst>
              <a:ext uri="{FF2B5EF4-FFF2-40B4-BE49-F238E27FC236}">
                <a16:creationId xmlns:a16="http://schemas.microsoft.com/office/drawing/2014/main" id="{BFF87D71-E571-FFE9-AB17-ABC3D3062149}"/>
              </a:ext>
            </a:extLst>
          </p:cNvPr>
          <p:cNvSpPr txBox="1"/>
          <p:nvPr/>
        </p:nvSpPr>
        <p:spPr>
          <a:xfrm>
            <a:off x="315080" y="658530"/>
            <a:ext cx="11336145" cy="5632311"/>
          </a:xfrm>
          <a:prstGeom prst="rect">
            <a:avLst/>
          </a:prstGeom>
          <a:noFill/>
        </p:spPr>
        <p:txBody>
          <a:bodyPr wrap="square">
            <a:spAutoFit/>
          </a:bodyPr>
          <a:lstStyle/>
          <a:p>
            <a:pPr marL="285750" lvl="0" indent="-285750">
              <a:buFont typeface="Wingdings" panose="05000000000000000000" pitchFamily="2" charset="2"/>
              <a:buChar char="Ø"/>
            </a:pPr>
            <a:endParaRPr lang="en-GB" sz="1800" dirty="0"/>
          </a:p>
          <a:p>
            <a:pPr lvl="0"/>
            <a:endParaRPr lang="en-GB" sz="1800" dirty="0"/>
          </a:p>
          <a:p>
            <a:pPr marL="285750" lvl="0" indent="-285750">
              <a:buFont typeface="Wingdings" panose="05000000000000000000" pitchFamily="2" charset="2"/>
              <a:buChar char="Ø"/>
            </a:pPr>
            <a:r>
              <a:rPr lang="en-GB" sz="1800" dirty="0"/>
              <a:t>Child ( currently in IFA) needing to move as carers separating.  Family has been explored again within the scope of the kinship zone and we are considering an 80 year old grandma caring, with the support of birth mum staying over a few nights a week, as there is a positive relationship. The only reason young person is not in mums care is  because she has a partner who is a risk and she does not want to end the relationship.  Young person can return to family care, with a FNSP being mobilised to address any barriers,  whilst reducing IFA. </a:t>
            </a:r>
          </a:p>
          <a:p>
            <a:pPr marL="285750" lvl="0" indent="-285750">
              <a:buFont typeface="Wingdings" panose="05000000000000000000" pitchFamily="2" charset="2"/>
              <a:buChar char="Ø"/>
            </a:pPr>
            <a:endParaRPr lang="en-GB" sz="1800" dirty="0"/>
          </a:p>
          <a:p>
            <a:pPr marL="285750" lvl="0" indent="-285750">
              <a:buFont typeface="Wingdings" panose="05000000000000000000" pitchFamily="2" charset="2"/>
              <a:buChar char="Ø"/>
            </a:pPr>
            <a:r>
              <a:rPr lang="en-GB" sz="1800" dirty="0"/>
              <a:t>Young person aged 16, been in care 10 plus years.  Adult siblings identified through a  family meeting with positive viabilities now completed. A package of support will now be mobilised to ensure return to family is successful and maintained and the support is robust. </a:t>
            </a:r>
          </a:p>
          <a:p>
            <a:pPr marL="285750" lvl="0" indent="-285750">
              <a:buFont typeface="Wingdings" panose="05000000000000000000" pitchFamily="2" charset="2"/>
              <a:buChar char="Ø"/>
            </a:pPr>
            <a:endParaRPr lang="en-GB" sz="1800" dirty="0"/>
          </a:p>
          <a:p>
            <a:pPr marL="285750" lvl="0" indent="-285750">
              <a:buFont typeface="Wingdings" panose="05000000000000000000" pitchFamily="2" charset="2"/>
              <a:buChar char="Ø"/>
            </a:pPr>
            <a:r>
              <a:rPr lang="en-GB" sz="1800" dirty="0"/>
              <a:t>Siblings 12 and 15 instability in IFA . Recommendation to explore family, two adult siblings positively assessed and a FNSP has been mobilised to support a move back to family. Reducing IFA by 2 beds and hopefully in time, onto a SGO out of care. </a:t>
            </a:r>
          </a:p>
          <a:p>
            <a:pPr marL="285750" lvl="0" indent="-285750">
              <a:buFont typeface="Wingdings" panose="05000000000000000000" pitchFamily="2" charset="2"/>
              <a:buChar char="Ø"/>
            </a:pPr>
            <a:endParaRPr lang="en-GB" sz="1800" dirty="0"/>
          </a:p>
          <a:p>
            <a:pPr marL="285750" indent="-285750">
              <a:buFont typeface="Wingdings" panose="05000000000000000000" pitchFamily="2" charset="2"/>
              <a:buChar char="Ø"/>
            </a:pPr>
            <a:r>
              <a:rPr lang="en-GB" sz="1800" dirty="0"/>
              <a:t>Child with a network family member following breakdown of an SGO arrangement but can’t continue to care.  Dad works abroad and with the support of FNSP funding, has ended his employment and moved back to the local area to care for his son. Dad felt he was too young to be a father but now ready to step up with our support and housing has already been secured by him. </a:t>
            </a:r>
          </a:p>
        </p:txBody>
      </p:sp>
      <p:sp>
        <p:nvSpPr>
          <p:cNvPr id="7" name="Title 1">
            <a:extLst>
              <a:ext uri="{FF2B5EF4-FFF2-40B4-BE49-F238E27FC236}">
                <a16:creationId xmlns:a16="http://schemas.microsoft.com/office/drawing/2014/main" id="{3FE6397F-323A-6F1C-3E7F-22731EBB3E65}"/>
              </a:ext>
            </a:extLst>
          </p:cNvPr>
          <p:cNvSpPr txBox="1">
            <a:spLocks/>
          </p:cNvSpPr>
          <p:nvPr/>
        </p:nvSpPr>
        <p:spPr>
          <a:xfrm>
            <a:off x="1516742" y="943897"/>
            <a:ext cx="9837058" cy="7079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mj-cs"/>
              </a:defRPr>
            </a:lvl1pPr>
          </a:lstStyle>
          <a:p>
            <a:pPr algn="ctr"/>
            <a:r>
              <a:rPr lang="en-GB" sz="2800" dirty="0">
                <a:latin typeface="+mn-lt"/>
              </a:rPr>
              <a:t>Part 2 – Delivering Family Network Support Packages (FNSPs) impact </a:t>
            </a:r>
          </a:p>
          <a:p>
            <a:pPr algn="ctr"/>
            <a:br>
              <a:rPr lang="en-GB" sz="3200" dirty="0"/>
            </a:br>
            <a:endParaRPr lang="en-GB" sz="3600" dirty="0"/>
          </a:p>
        </p:txBody>
      </p:sp>
    </p:spTree>
    <p:extLst>
      <p:ext uri="{BB962C8B-B14F-4D97-AF65-F5344CB8AC3E}">
        <p14:creationId xmlns:p14="http://schemas.microsoft.com/office/powerpoint/2010/main" val="2432372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76B5B-C037-4931-CE6C-6A52F70FF009}"/>
            </a:ext>
          </a:extLst>
        </p:cNvPr>
        <p:cNvGrpSpPr/>
        <p:nvPr/>
      </p:nvGrpSpPr>
      <p:grpSpPr>
        <a:xfrm>
          <a:off x="0" y="0"/>
          <a:ext cx="0" cy="0"/>
          <a:chOff x="0" y="0"/>
          <a:chExt cx="0" cy="0"/>
        </a:xfrm>
      </p:grpSpPr>
      <p:sp>
        <p:nvSpPr>
          <p:cNvPr id="2" name="Title 6">
            <a:extLst>
              <a:ext uri="{FF2B5EF4-FFF2-40B4-BE49-F238E27FC236}">
                <a16:creationId xmlns:a16="http://schemas.microsoft.com/office/drawing/2014/main" id="{24AEDEB9-2CAF-31B7-A38E-489DDA944060}"/>
              </a:ext>
            </a:extLst>
          </p:cNvPr>
          <p:cNvSpPr>
            <a:spLocks noGrp="1"/>
          </p:cNvSpPr>
          <p:nvPr>
            <p:ph type="title"/>
          </p:nvPr>
        </p:nvSpPr>
        <p:spPr>
          <a:xfrm>
            <a:off x="203499" y="1406013"/>
            <a:ext cx="5990824" cy="855406"/>
          </a:xfrm>
        </p:spPr>
        <p:txBody>
          <a:bodyPr>
            <a:normAutofit fontScale="90000"/>
          </a:bodyPr>
          <a:lstStyle/>
          <a:p>
            <a:br>
              <a:rPr lang="en-GB" sz="2800" dirty="0"/>
            </a:br>
            <a:br>
              <a:rPr lang="en-GB" sz="2800" dirty="0"/>
            </a:br>
            <a:br>
              <a:rPr lang="en-GB" sz="2800" dirty="0"/>
            </a:br>
            <a:endParaRPr lang="en-GB" sz="2800" dirty="0">
              <a:solidFill>
                <a:srgbClr val="0070C0"/>
              </a:solidFill>
            </a:endParaRPr>
          </a:p>
        </p:txBody>
      </p:sp>
      <p:sp>
        <p:nvSpPr>
          <p:cNvPr id="3" name="TextBox 2">
            <a:extLst>
              <a:ext uri="{FF2B5EF4-FFF2-40B4-BE49-F238E27FC236}">
                <a16:creationId xmlns:a16="http://schemas.microsoft.com/office/drawing/2014/main" id="{FE94077C-E297-AE88-838D-B6FBB5A48DE9}"/>
              </a:ext>
            </a:extLst>
          </p:cNvPr>
          <p:cNvSpPr txBox="1"/>
          <p:nvPr/>
        </p:nvSpPr>
        <p:spPr>
          <a:xfrm>
            <a:off x="9190182" y="5450609"/>
            <a:ext cx="24257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itle 1">
            <a:extLst>
              <a:ext uri="{FF2B5EF4-FFF2-40B4-BE49-F238E27FC236}">
                <a16:creationId xmlns:a16="http://schemas.microsoft.com/office/drawing/2014/main" id="{45D991DA-A136-6A61-35FB-09D11BA97077}"/>
              </a:ext>
            </a:extLst>
          </p:cNvPr>
          <p:cNvSpPr txBox="1">
            <a:spLocks/>
          </p:cNvSpPr>
          <p:nvPr/>
        </p:nvSpPr>
        <p:spPr>
          <a:xfrm>
            <a:off x="203499" y="1062032"/>
            <a:ext cx="11179798" cy="7079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mj-cs"/>
              </a:defRPr>
            </a:lvl1pPr>
          </a:lstStyle>
          <a:p>
            <a:pPr algn="ctr"/>
            <a:r>
              <a:rPr lang="en-GB" sz="2400" dirty="0"/>
              <a:t>The enabling team bringing expertise together to deliver the Kinship Local Offer </a:t>
            </a:r>
          </a:p>
        </p:txBody>
      </p:sp>
      <p:sp>
        <p:nvSpPr>
          <p:cNvPr id="9" name="TextBox 8">
            <a:extLst>
              <a:ext uri="{FF2B5EF4-FFF2-40B4-BE49-F238E27FC236}">
                <a16:creationId xmlns:a16="http://schemas.microsoft.com/office/drawing/2014/main" id="{50040D6A-94CD-B9EA-DA94-B3AF2CC41141}"/>
              </a:ext>
            </a:extLst>
          </p:cNvPr>
          <p:cNvSpPr txBox="1"/>
          <p:nvPr/>
        </p:nvSpPr>
        <p:spPr>
          <a:xfrm>
            <a:off x="393289" y="1582790"/>
            <a:ext cx="10990008" cy="3948902"/>
          </a:xfrm>
          <a:prstGeom prst="rect">
            <a:avLst/>
          </a:prstGeom>
          <a:noFill/>
        </p:spPr>
        <p:txBody>
          <a:bodyPr wrap="square">
            <a:spAutoFit/>
          </a:bodyPr>
          <a:lstStyle/>
          <a:p>
            <a:pPr marL="285750" indent="-285750" algn="just" rtl="0" fontAlgn="base">
              <a:lnSpc>
                <a:spcPts val="1552"/>
              </a:lnSpc>
              <a:spcAft>
                <a:spcPts val="1000"/>
              </a:spcAft>
              <a:buFont typeface="Wingdings" panose="05000000000000000000" pitchFamily="2" charset="2"/>
              <a:buChar char="Ø"/>
            </a:pPr>
            <a:endParaRPr lang="en-GB" b="0" i="0" dirty="0">
              <a:solidFill>
                <a:srgbClr val="000000"/>
              </a:solidFill>
              <a:effectLst/>
            </a:endParaRPr>
          </a:p>
          <a:p>
            <a:pPr marL="285750" indent="-285750" algn="just" rtl="0" fontAlgn="base">
              <a:lnSpc>
                <a:spcPts val="1552"/>
              </a:lnSpc>
              <a:spcAft>
                <a:spcPts val="1000"/>
              </a:spcAft>
              <a:buFont typeface="Wingdings" panose="05000000000000000000" pitchFamily="2" charset="2"/>
              <a:buChar char="Ø"/>
            </a:pPr>
            <a:r>
              <a:rPr lang="en-GB" sz="2000" b="0" i="0" dirty="0">
                <a:solidFill>
                  <a:srgbClr val="000000"/>
                </a:solidFill>
                <a:effectLst/>
              </a:rPr>
              <a:t>6 Kinship Support </a:t>
            </a:r>
            <a:r>
              <a:rPr lang="en-GB" sz="2000" dirty="0">
                <a:solidFill>
                  <a:srgbClr val="000000"/>
                </a:solidFill>
              </a:rPr>
              <a:t>W</a:t>
            </a:r>
            <a:r>
              <a:rPr lang="en-GB" sz="2000" b="0" i="0" dirty="0">
                <a:solidFill>
                  <a:srgbClr val="000000"/>
                </a:solidFill>
                <a:effectLst/>
              </a:rPr>
              <a:t>orkers </a:t>
            </a:r>
            <a:endParaRPr lang="en-GB" sz="2000" dirty="0">
              <a:solidFill>
                <a:srgbClr val="000000"/>
              </a:solidFill>
            </a:endParaRPr>
          </a:p>
          <a:p>
            <a:pPr marL="285750" indent="-285750" algn="just" rtl="0" fontAlgn="base">
              <a:lnSpc>
                <a:spcPts val="1552"/>
              </a:lnSpc>
              <a:spcAft>
                <a:spcPts val="1000"/>
              </a:spcAft>
              <a:buFont typeface="Wingdings" panose="05000000000000000000" pitchFamily="2" charset="2"/>
              <a:buChar char="Ø"/>
            </a:pPr>
            <a:r>
              <a:rPr lang="en-GB" sz="2000" b="0" i="0" dirty="0">
                <a:solidFill>
                  <a:srgbClr val="000000"/>
                </a:solidFill>
                <a:effectLst/>
              </a:rPr>
              <a:t>1 Kinship Practice </a:t>
            </a:r>
            <a:r>
              <a:rPr lang="en-GB" sz="2000" dirty="0">
                <a:solidFill>
                  <a:srgbClr val="000000"/>
                </a:solidFill>
              </a:rPr>
              <a:t>S</a:t>
            </a:r>
            <a:r>
              <a:rPr lang="en-GB" sz="2000" b="0" i="0" dirty="0">
                <a:solidFill>
                  <a:srgbClr val="000000"/>
                </a:solidFill>
                <a:effectLst/>
              </a:rPr>
              <a:t>upervisor </a:t>
            </a:r>
          </a:p>
          <a:p>
            <a:pPr marL="285750" indent="-285750" algn="just" rtl="0" fontAlgn="base">
              <a:lnSpc>
                <a:spcPts val="1552"/>
              </a:lnSpc>
              <a:spcAft>
                <a:spcPts val="1000"/>
              </a:spcAft>
              <a:buFont typeface="Wingdings" panose="05000000000000000000" pitchFamily="2" charset="2"/>
              <a:buChar char="Ø"/>
            </a:pPr>
            <a:r>
              <a:rPr lang="en-GB" sz="2000" b="0" i="0" dirty="0">
                <a:solidFill>
                  <a:srgbClr val="000000"/>
                </a:solidFill>
                <a:effectLst/>
              </a:rPr>
              <a:t>1 Kinship Service Lead</a:t>
            </a:r>
          </a:p>
          <a:p>
            <a:pPr marL="285750" indent="-285750" algn="just" rtl="0" fontAlgn="base">
              <a:lnSpc>
                <a:spcPts val="1552"/>
              </a:lnSpc>
              <a:spcAft>
                <a:spcPts val="1000"/>
              </a:spcAft>
              <a:buFont typeface="Wingdings" panose="05000000000000000000" pitchFamily="2" charset="2"/>
              <a:buChar char="Ø"/>
            </a:pPr>
            <a:r>
              <a:rPr lang="en-GB" sz="2000" dirty="0">
                <a:solidFill>
                  <a:srgbClr val="000000"/>
                </a:solidFill>
              </a:rPr>
              <a:t>1 specialist Clinical Psychologist &amp; 1 senior CAMHS practitioner </a:t>
            </a:r>
            <a:endParaRPr lang="en-GB" sz="2000" b="0" i="0" dirty="0">
              <a:solidFill>
                <a:srgbClr val="000000"/>
              </a:solidFill>
              <a:effectLst/>
            </a:endParaRPr>
          </a:p>
          <a:p>
            <a:pPr marL="285750" indent="-285750" algn="just" rtl="0" fontAlgn="base">
              <a:lnSpc>
                <a:spcPts val="1552"/>
              </a:lnSpc>
              <a:spcAft>
                <a:spcPts val="1000"/>
              </a:spcAft>
              <a:buFont typeface="Wingdings" panose="05000000000000000000" pitchFamily="2" charset="2"/>
              <a:buChar char="Ø"/>
            </a:pPr>
            <a:r>
              <a:rPr lang="en-GB" sz="2000" b="0" i="0" dirty="0">
                <a:solidFill>
                  <a:srgbClr val="000000"/>
                </a:solidFill>
                <a:effectLst/>
              </a:rPr>
              <a:t>2 Virtual School inclusion officers</a:t>
            </a:r>
          </a:p>
          <a:p>
            <a:pPr marL="285750" indent="-285750" algn="just" rtl="0" fontAlgn="base">
              <a:lnSpc>
                <a:spcPts val="1552"/>
              </a:lnSpc>
              <a:spcAft>
                <a:spcPts val="1000"/>
              </a:spcAft>
              <a:buFont typeface="Wingdings" panose="05000000000000000000" pitchFamily="2" charset="2"/>
              <a:buChar char="Ø"/>
            </a:pPr>
            <a:r>
              <a:rPr lang="en-GB" sz="2000" dirty="0">
                <a:solidFill>
                  <a:srgbClr val="000000"/>
                </a:solidFill>
              </a:rPr>
              <a:t>2 assistant Educational Psychologists </a:t>
            </a:r>
            <a:r>
              <a:rPr lang="en-GB" sz="2000" b="0" i="0" dirty="0">
                <a:solidFill>
                  <a:srgbClr val="000000"/>
                </a:solidFill>
                <a:effectLst/>
              </a:rPr>
              <a:t> </a:t>
            </a:r>
          </a:p>
          <a:p>
            <a:pPr marL="285750" indent="-285750" algn="just" rtl="0" fontAlgn="base">
              <a:lnSpc>
                <a:spcPts val="1552"/>
              </a:lnSpc>
              <a:spcAft>
                <a:spcPts val="1000"/>
              </a:spcAft>
              <a:buFont typeface="Wingdings" panose="05000000000000000000" pitchFamily="2" charset="2"/>
              <a:buChar char="Ø"/>
            </a:pPr>
            <a:r>
              <a:rPr lang="en-GB" sz="2000" dirty="0">
                <a:solidFill>
                  <a:srgbClr val="000000"/>
                </a:solidFill>
              </a:rPr>
              <a:t>1 </a:t>
            </a:r>
            <a:r>
              <a:rPr lang="en-GB" sz="2000" b="0" i="0" dirty="0">
                <a:solidFill>
                  <a:srgbClr val="000000"/>
                </a:solidFill>
                <a:effectLst/>
              </a:rPr>
              <a:t>Aspirations and Pathways advisor  </a:t>
            </a:r>
          </a:p>
          <a:p>
            <a:pPr marL="285750" indent="-285750" algn="just" rtl="0" fontAlgn="base">
              <a:lnSpc>
                <a:spcPts val="1552"/>
              </a:lnSpc>
              <a:spcAft>
                <a:spcPts val="1000"/>
              </a:spcAft>
              <a:buFont typeface="Wingdings" panose="05000000000000000000" pitchFamily="2" charset="2"/>
              <a:buChar char="Ø"/>
            </a:pPr>
            <a:r>
              <a:rPr lang="en-GB" sz="2000" b="0" i="0" dirty="0">
                <a:solidFill>
                  <a:srgbClr val="000000"/>
                </a:solidFill>
                <a:effectLst/>
              </a:rPr>
              <a:t>5 Family Help </a:t>
            </a:r>
            <a:r>
              <a:rPr lang="en-GB" sz="2000" dirty="0">
                <a:solidFill>
                  <a:srgbClr val="000000"/>
                </a:solidFill>
              </a:rPr>
              <a:t>S</a:t>
            </a:r>
            <a:r>
              <a:rPr lang="en-GB" sz="2000" b="0" i="0" dirty="0">
                <a:solidFill>
                  <a:srgbClr val="000000"/>
                </a:solidFill>
                <a:effectLst/>
              </a:rPr>
              <a:t>upport W</a:t>
            </a:r>
            <a:r>
              <a:rPr lang="en-GB" sz="2000" dirty="0">
                <a:solidFill>
                  <a:srgbClr val="000000"/>
                </a:solidFill>
              </a:rPr>
              <a:t>orkers </a:t>
            </a:r>
          </a:p>
          <a:p>
            <a:pPr marL="285750" indent="-285750" algn="just" fontAlgn="base">
              <a:lnSpc>
                <a:spcPts val="1552"/>
              </a:lnSpc>
              <a:spcAft>
                <a:spcPts val="1000"/>
              </a:spcAft>
              <a:buFont typeface="Wingdings" panose="05000000000000000000" pitchFamily="2" charset="2"/>
              <a:buChar char="Ø"/>
            </a:pPr>
            <a:r>
              <a:rPr lang="en-GB" sz="2000" dirty="0">
                <a:solidFill>
                  <a:srgbClr val="000000"/>
                </a:solidFill>
              </a:rPr>
              <a:t>1 kinship Practice Supervisor (Family help)</a:t>
            </a:r>
          </a:p>
          <a:p>
            <a:pPr marL="285750" indent="-285750" algn="just" rtl="0" fontAlgn="base">
              <a:lnSpc>
                <a:spcPts val="1552"/>
              </a:lnSpc>
              <a:spcAft>
                <a:spcPts val="1000"/>
              </a:spcAft>
              <a:buFont typeface="Wingdings" panose="05000000000000000000" pitchFamily="2" charset="2"/>
              <a:buChar char="Ø"/>
            </a:pPr>
            <a:r>
              <a:rPr lang="en-GB" sz="2000" b="0" i="0" dirty="0">
                <a:solidFill>
                  <a:srgbClr val="000000"/>
                </a:solidFill>
                <a:effectLst/>
              </a:rPr>
              <a:t>2 business/finance support </a:t>
            </a:r>
          </a:p>
          <a:p>
            <a:pPr algn="just" rtl="0" fontAlgn="base">
              <a:lnSpc>
                <a:spcPts val="1552"/>
              </a:lnSpc>
              <a:spcAft>
                <a:spcPts val="1000"/>
              </a:spcAft>
              <a:buNone/>
            </a:pPr>
            <a:r>
              <a:rPr lang="en-GB" sz="1200" b="0" i="0" dirty="0">
                <a:solidFill>
                  <a:srgbClr val="000000"/>
                </a:solidFill>
                <a:effectLst/>
                <a:latin typeface="Arial" panose="020B0604020202020204" pitchFamily="34" charset="0"/>
              </a:rPr>
              <a:t> </a:t>
            </a:r>
            <a:endParaRPr lang="en-GB" b="0" i="0" dirty="0">
              <a:solidFill>
                <a:srgbClr val="000000"/>
              </a:solidFill>
              <a:effectLst/>
              <a:latin typeface="Segoe UI" panose="020B0502040204020203" pitchFamily="34" charset="0"/>
            </a:endParaRPr>
          </a:p>
        </p:txBody>
      </p:sp>
      <p:pic>
        <p:nvPicPr>
          <p:cNvPr id="11" name="Picture 10">
            <a:extLst>
              <a:ext uri="{FF2B5EF4-FFF2-40B4-BE49-F238E27FC236}">
                <a16:creationId xmlns:a16="http://schemas.microsoft.com/office/drawing/2014/main" id="{45E305C8-3CB3-086A-A66D-8B9D1653436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544559" y="2166194"/>
            <a:ext cx="2936241" cy="2050206"/>
          </a:xfrm>
          <a:prstGeom prst="rect">
            <a:avLst/>
          </a:prstGeom>
        </p:spPr>
      </p:pic>
    </p:spTree>
    <p:extLst>
      <p:ext uri="{BB962C8B-B14F-4D97-AF65-F5344CB8AC3E}">
        <p14:creationId xmlns:p14="http://schemas.microsoft.com/office/powerpoint/2010/main" val="3932894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3B993-FBCB-A749-A1A1-4AB47D513F32}"/>
            </a:ext>
          </a:extLst>
        </p:cNvPr>
        <p:cNvGrpSpPr/>
        <p:nvPr/>
      </p:nvGrpSpPr>
      <p:grpSpPr>
        <a:xfrm>
          <a:off x="0" y="0"/>
          <a:ext cx="0" cy="0"/>
          <a:chOff x="0" y="0"/>
          <a:chExt cx="0" cy="0"/>
        </a:xfrm>
      </p:grpSpPr>
      <p:sp>
        <p:nvSpPr>
          <p:cNvPr id="2" name="Title 6">
            <a:extLst>
              <a:ext uri="{FF2B5EF4-FFF2-40B4-BE49-F238E27FC236}">
                <a16:creationId xmlns:a16="http://schemas.microsoft.com/office/drawing/2014/main" id="{611057D1-4A8F-EA3E-C7D1-DCBFF9A1D358}"/>
              </a:ext>
            </a:extLst>
          </p:cNvPr>
          <p:cNvSpPr>
            <a:spLocks noGrp="1"/>
          </p:cNvSpPr>
          <p:nvPr>
            <p:ph type="title"/>
          </p:nvPr>
        </p:nvSpPr>
        <p:spPr>
          <a:xfrm>
            <a:off x="203499" y="1406013"/>
            <a:ext cx="5990824" cy="855406"/>
          </a:xfrm>
        </p:spPr>
        <p:txBody>
          <a:bodyPr>
            <a:normAutofit fontScale="90000"/>
          </a:bodyPr>
          <a:lstStyle/>
          <a:p>
            <a:br>
              <a:rPr lang="en-GB" sz="2800"/>
            </a:br>
            <a:br>
              <a:rPr lang="en-GB" sz="2800"/>
            </a:br>
            <a:br>
              <a:rPr lang="en-GB" sz="2800"/>
            </a:br>
            <a:endParaRPr lang="en-GB" sz="2800" dirty="0">
              <a:solidFill>
                <a:srgbClr val="0070C0"/>
              </a:solidFill>
            </a:endParaRPr>
          </a:p>
        </p:txBody>
      </p:sp>
      <p:sp>
        <p:nvSpPr>
          <p:cNvPr id="3" name="TextBox 2">
            <a:extLst>
              <a:ext uri="{FF2B5EF4-FFF2-40B4-BE49-F238E27FC236}">
                <a16:creationId xmlns:a16="http://schemas.microsoft.com/office/drawing/2014/main" id="{6AFC2652-0A20-E058-E89E-E0A491B5894D}"/>
              </a:ext>
            </a:extLst>
          </p:cNvPr>
          <p:cNvSpPr txBox="1"/>
          <p:nvPr/>
        </p:nvSpPr>
        <p:spPr>
          <a:xfrm>
            <a:off x="9190182" y="5450609"/>
            <a:ext cx="24257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A4385ADC-91B8-F2AC-5FE0-E315E9FCFAD4}"/>
              </a:ext>
            </a:extLst>
          </p:cNvPr>
          <p:cNvSpPr txBox="1"/>
          <p:nvPr/>
        </p:nvSpPr>
        <p:spPr>
          <a:xfrm>
            <a:off x="540774" y="1861798"/>
            <a:ext cx="9733936" cy="307777"/>
          </a:xfrm>
          <a:prstGeom prst="rect">
            <a:avLst/>
          </a:prstGeom>
          <a:noFill/>
        </p:spPr>
        <p:txBody>
          <a:bodyPr wrap="square" lIns="0" tIns="0" rIns="0" bIns="0">
            <a:spAutoFit/>
          </a:bodyPr>
          <a:lstStyle/>
          <a:p>
            <a:pPr marL="165100"/>
            <a:endParaRPr lang="en-GB" sz="2000" dirty="0"/>
          </a:p>
        </p:txBody>
      </p:sp>
      <p:sp>
        <p:nvSpPr>
          <p:cNvPr id="8" name="TextBox 7">
            <a:extLst>
              <a:ext uri="{FF2B5EF4-FFF2-40B4-BE49-F238E27FC236}">
                <a16:creationId xmlns:a16="http://schemas.microsoft.com/office/drawing/2014/main" id="{FF2EA405-5C7E-E959-8F8D-C9F674E6A9D5}"/>
              </a:ext>
            </a:extLst>
          </p:cNvPr>
          <p:cNvSpPr txBox="1"/>
          <p:nvPr/>
        </p:nvSpPr>
        <p:spPr>
          <a:xfrm>
            <a:off x="540774" y="1584799"/>
            <a:ext cx="10736826" cy="3785652"/>
          </a:xfrm>
          <a:prstGeom prst="rect">
            <a:avLst/>
          </a:prstGeom>
          <a:noFill/>
        </p:spPr>
        <p:txBody>
          <a:bodyPr wrap="square">
            <a:spAutoFit/>
          </a:bodyPr>
          <a:lstStyle/>
          <a:p>
            <a:pPr fontAlgn="base"/>
            <a:r>
              <a:rPr lang="en-GB" sz="2000" b="1" dirty="0"/>
              <a:t>NEL outcomes and impact  - what do we want to measure under the pilot?</a:t>
            </a:r>
          </a:p>
          <a:p>
            <a:pPr fontAlgn="base"/>
            <a:endParaRPr lang="en-GB" sz="2000" b="1" dirty="0"/>
          </a:p>
          <a:p>
            <a:pPr marL="285750" indent="-285750" fontAlgn="base">
              <a:buFont typeface="Wingdings" panose="05000000000000000000" pitchFamily="2" charset="2"/>
              <a:buChar char="Ø"/>
            </a:pPr>
            <a:r>
              <a:rPr lang="en-GB" sz="2000" dirty="0"/>
              <a:t>Increase in children leaving care via a Special Guardianship Order (SGO) or Child Arrangement Order (CAO)</a:t>
            </a:r>
            <a:endParaRPr lang="en-US" sz="2000" dirty="0"/>
          </a:p>
          <a:p>
            <a:pPr marL="285750" indent="-285750" fontAlgn="base">
              <a:buFont typeface="Wingdings" panose="05000000000000000000" pitchFamily="2" charset="2"/>
              <a:buChar char="Ø"/>
            </a:pPr>
            <a:r>
              <a:rPr lang="en-GB" sz="2000" dirty="0"/>
              <a:t>Overall reduction in children entering care </a:t>
            </a:r>
            <a:r>
              <a:rPr lang="en-US" sz="2000" dirty="0"/>
              <a:t>​</a:t>
            </a:r>
          </a:p>
          <a:p>
            <a:pPr marL="285750" indent="-285750" fontAlgn="base">
              <a:buFont typeface="Wingdings" panose="05000000000000000000" pitchFamily="2" charset="2"/>
              <a:buChar char="Ø"/>
            </a:pPr>
            <a:r>
              <a:rPr lang="en-GB" sz="2000" dirty="0"/>
              <a:t>Increase in children being placed within their family network ( when all efforts have been taken to keep children with their birth parents)</a:t>
            </a:r>
            <a:r>
              <a:rPr lang="en-US" sz="2000" dirty="0"/>
              <a:t>​</a:t>
            </a:r>
          </a:p>
          <a:p>
            <a:pPr marL="285750" indent="-285750" fontAlgn="base">
              <a:buFont typeface="Wingdings" panose="05000000000000000000" pitchFamily="2" charset="2"/>
              <a:buChar char="Ø"/>
            </a:pPr>
            <a:r>
              <a:rPr lang="en-GB" sz="2000" dirty="0"/>
              <a:t>A change in culture/thinking for all children to be placed within their family network utilising Family network support packages funding to ‘unlock’ any barriers to support and care. </a:t>
            </a:r>
          </a:p>
          <a:p>
            <a:pPr marL="285750" indent="-285750" fontAlgn="base">
              <a:buFont typeface="Wingdings" panose="05000000000000000000" pitchFamily="2" charset="2"/>
              <a:buChar char="Ø"/>
            </a:pPr>
            <a:r>
              <a:rPr lang="en-GB" sz="2000" dirty="0"/>
              <a:t>Significant reduction on reliance for fostering homes</a:t>
            </a:r>
            <a:r>
              <a:rPr lang="en-US" sz="2000" dirty="0"/>
              <a:t>​</a:t>
            </a:r>
          </a:p>
          <a:p>
            <a:pPr marL="285750" indent="-285750" fontAlgn="base">
              <a:buFont typeface="Wingdings" panose="05000000000000000000" pitchFamily="2" charset="2"/>
              <a:buChar char="Ø"/>
            </a:pPr>
            <a:r>
              <a:rPr lang="en-GB" sz="2000" dirty="0"/>
              <a:t>Reduction in CP plans </a:t>
            </a:r>
            <a:r>
              <a:rPr lang="en-US" sz="2000" dirty="0"/>
              <a:t>​</a:t>
            </a:r>
          </a:p>
          <a:p>
            <a:pPr marL="285750" indent="-285750" fontAlgn="base">
              <a:buFont typeface="Wingdings" panose="05000000000000000000" pitchFamily="2" charset="2"/>
              <a:buChar char="Ø"/>
            </a:pPr>
            <a:r>
              <a:rPr lang="en-GB" sz="2000" dirty="0"/>
              <a:t>Reduction Pre/public proceedings </a:t>
            </a:r>
            <a:endParaRPr lang="en-US" sz="2000" dirty="0"/>
          </a:p>
        </p:txBody>
      </p:sp>
    </p:spTree>
    <p:extLst>
      <p:ext uri="{BB962C8B-B14F-4D97-AF65-F5344CB8AC3E}">
        <p14:creationId xmlns:p14="http://schemas.microsoft.com/office/powerpoint/2010/main" val="38991693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16813-36D9-F342-3C80-B537C097C2B5}"/>
            </a:ext>
          </a:extLst>
        </p:cNvPr>
        <p:cNvGrpSpPr/>
        <p:nvPr/>
      </p:nvGrpSpPr>
      <p:grpSpPr>
        <a:xfrm>
          <a:off x="0" y="0"/>
          <a:ext cx="0" cy="0"/>
          <a:chOff x="0" y="0"/>
          <a:chExt cx="0" cy="0"/>
        </a:xfrm>
      </p:grpSpPr>
      <p:sp>
        <p:nvSpPr>
          <p:cNvPr id="2" name="Title 6">
            <a:extLst>
              <a:ext uri="{FF2B5EF4-FFF2-40B4-BE49-F238E27FC236}">
                <a16:creationId xmlns:a16="http://schemas.microsoft.com/office/drawing/2014/main" id="{4C136C16-F8DC-0519-4233-49999CFBE02A}"/>
              </a:ext>
            </a:extLst>
          </p:cNvPr>
          <p:cNvSpPr>
            <a:spLocks noGrp="1"/>
          </p:cNvSpPr>
          <p:nvPr>
            <p:ph type="title"/>
          </p:nvPr>
        </p:nvSpPr>
        <p:spPr>
          <a:xfrm>
            <a:off x="203499" y="1406013"/>
            <a:ext cx="5990824" cy="855406"/>
          </a:xfrm>
        </p:spPr>
        <p:txBody>
          <a:bodyPr>
            <a:normAutofit fontScale="90000"/>
          </a:bodyPr>
          <a:lstStyle/>
          <a:p>
            <a:br>
              <a:rPr lang="en-GB" sz="2800"/>
            </a:br>
            <a:br>
              <a:rPr lang="en-GB" sz="2800"/>
            </a:br>
            <a:br>
              <a:rPr lang="en-GB" sz="2800"/>
            </a:br>
            <a:endParaRPr lang="en-GB" sz="2800" dirty="0">
              <a:solidFill>
                <a:srgbClr val="0070C0"/>
              </a:solidFill>
            </a:endParaRPr>
          </a:p>
        </p:txBody>
      </p:sp>
      <p:sp>
        <p:nvSpPr>
          <p:cNvPr id="3" name="TextBox 2">
            <a:extLst>
              <a:ext uri="{FF2B5EF4-FFF2-40B4-BE49-F238E27FC236}">
                <a16:creationId xmlns:a16="http://schemas.microsoft.com/office/drawing/2014/main" id="{E99B034E-CBA7-4A06-3E0C-FA515537C076}"/>
              </a:ext>
            </a:extLst>
          </p:cNvPr>
          <p:cNvSpPr txBox="1"/>
          <p:nvPr/>
        </p:nvSpPr>
        <p:spPr>
          <a:xfrm>
            <a:off x="9190182" y="5450609"/>
            <a:ext cx="24257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3BEC49EC-DF66-AC8F-03DF-81F2F89614DF}"/>
              </a:ext>
            </a:extLst>
          </p:cNvPr>
          <p:cNvSpPr txBox="1"/>
          <p:nvPr/>
        </p:nvSpPr>
        <p:spPr>
          <a:xfrm>
            <a:off x="540774" y="1861798"/>
            <a:ext cx="9733936" cy="307777"/>
          </a:xfrm>
          <a:prstGeom prst="rect">
            <a:avLst/>
          </a:prstGeom>
          <a:noFill/>
        </p:spPr>
        <p:txBody>
          <a:bodyPr wrap="square" lIns="0" tIns="0" rIns="0" bIns="0">
            <a:spAutoFit/>
          </a:bodyPr>
          <a:lstStyle/>
          <a:p>
            <a:pPr marL="165100"/>
            <a:endParaRPr lang="en-GB" sz="2000" dirty="0"/>
          </a:p>
        </p:txBody>
      </p:sp>
      <p:sp>
        <p:nvSpPr>
          <p:cNvPr id="8" name="TextBox 7">
            <a:extLst>
              <a:ext uri="{FF2B5EF4-FFF2-40B4-BE49-F238E27FC236}">
                <a16:creationId xmlns:a16="http://schemas.microsoft.com/office/drawing/2014/main" id="{42BE742D-DE58-0930-2555-DB9476B4C403}"/>
              </a:ext>
            </a:extLst>
          </p:cNvPr>
          <p:cNvSpPr txBox="1"/>
          <p:nvPr/>
        </p:nvSpPr>
        <p:spPr>
          <a:xfrm>
            <a:off x="540774" y="1584799"/>
            <a:ext cx="10736826" cy="3477875"/>
          </a:xfrm>
          <a:prstGeom prst="rect">
            <a:avLst/>
          </a:prstGeom>
          <a:noFill/>
        </p:spPr>
        <p:txBody>
          <a:bodyPr wrap="square">
            <a:spAutoFit/>
          </a:bodyPr>
          <a:lstStyle/>
          <a:p>
            <a:pPr fontAlgn="base"/>
            <a:r>
              <a:rPr lang="en-GB" sz="2000" b="1" dirty="0"/>
              <a:t>Top tips for implementation for Kinship Offer and embedding FNSP’s. </a:t>
            </a:r>
          </a:p>
          <a:p>
            <a:pPr fontAlgn="base"/>
            <a:endParaRPr lang="en-GB" sz="2000" b="1" dirty="0"/>
          </a:p>
          <a:p>
            <a:pPr marL="342900" indent="-342900" fontAlgn="base">
              <a:buFont typeface="Wingdings" panose="05000000000000000000" pitchFamily="2" charset="2"/>
              <a:buChar char="Ø"/>
            </a:pPr>
            <a:r>
              <a:rPr lang="en-GB" sz="2000" dirty="0"/>
              <a:t>Consult and gain feedback from kinship carers</a:t>
            </a:r>
          </a:p>
          <a:p>
            <a:pPr marL="342900" indent="-342900" fontAlgn="base">
              <a:buFont typeface="Wingdings" panose="05000000000000000000" pitchFamily="2" charset="2"/>
              <a:buChar char="Ø"/>
            </a:pPr>
            <a:r>
              <a:rPr lang="en-GB" sz="2000" dirty="0"/>
              <a:t>Identify a lead officer to drive the development and change and ensure they attend key decision making forums relating to children's planning </a:t>
            </a:r>
          </a:p>
          <a:p>
            <a:pPr marL="342900" indent="-342900" fontAlgn="base">
              <a:buFont typeface="Wingdings" panose="05000000000000000000" pitchFamily="2" charset="2"/>
              <a:buChar char="Ø"/>
            </a:pPr>
            <a:r>
              <a:rPr lang="en-GB" sz="2000" dirty="0"/>
              <a:t>Business support are the cogs to keep on keeping on</a:t>
            </a:r>
          </a:p>
          <a:p>
            <a:pPr marL="342900" indent="-342900" fontAlgn="base">
              <a:buFont typeface="Wingdings" panose="05000000000000000000" pitchFamily="2" charset="2"/>
              <a:buChar char="Ø"/>
            </a:pPr>
            <a:r>
              <a:rPr lang="en-GB" sz="2000" dirty="0"/>
              <a:t>Clear, robust communication strategy required</a:t>
            </a:r>
          </a:p>
          <a:p>
            <a:pPr marL="342900" indent="-342900" fontAlgn="base">
              <a:buFont typeface="Wingdings" panose="05000000000000000000" pitchFamily="2" charset="2"/>
              <a:buChar char="Ø"/>
            </a:pPr>
            <a:r>
              <a:rPr lang="en-GB" sz="2000" dirty="0"/>
              <a:t>Workshops for all staff to shift thinking </a:t>
            </a:r>
          </a:p>
          <a:p>
            <a:pPr marL="342900" indent="-342900" fontAlgn="base">
              <a:buFont typeface="Wingdings" panose="05000000000000000000" pitchFamily="2" charset="2"/>
              <a:buChar char="Ø"/>
            </a:pPr>
            <a:r>
              <a:rPr lang="en-GB" sz="2000" dirty="0"/>
              <a:t>Guidance, visuals prominent in public places and in staff buildings </a:t>
            </a:r>
          </a:p>
          <a:p>
            <a:pPr marL="342900" indent="-342900" fontAlgn="base">
              <a:buFont typeface="Wingdings" panose="05000000000000000000" pitchFamily="2" charset="2"/>
              <a:buChar char="Ø"/>
            </a:pPr>
            <a:r>
              <a:rPr lang="en-GB" sz="2000" dirty="0"/>
              <a:t>Processes must be embedded in current systems, including changing all recording templates</a:t>
            </a:r>
          </a:p>
          <a:p>
            <a:pPr fontAlgn="base"/>
            <a:endParaRPr lang="en-GB" sz="2000" b="1" dirty="0"/>
          </a:p>
        </p:txBody>
      </p:sp>
      <p:pic>
        <p:nvPicPr>
          <p:cNvPr id="5" name="Picture 4">
            <a:extLst>
              <a:ext uri="{FF2B5EF4-FFF2-40B4-BE49-F238E27FC236}">
                <a16:creationId xmlns:a16="http://schemas.microsoft.com/office/drawing/2014/main" id="{77889F6E-6473-26AF-6C89-CD3618182AC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686800" y="483273"/>
            <a:ext cx="2316480" cy="2300568"/>
          </a:xfrm>
          <a:prstGeom prst="rect">
            <a:avLst/>
          </a:prstGeom>
        </p:spPr>
      </p:pic>
    </p:spTree>
    <p:extLst>
      <p:ext uri="{BB962C8B-B14F-4D97-AF65-F5344CB8AC3E}">
        <p14:creationId xmlns:p14="http://schemas.microsoft.com/office/powerpoint/2010/main" val="284227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04424-5BF2-2838-AFFB-D3697256F4B0}"/>
            </a:ext>
          </a:extLst>
        </p:cNvPr>
        <p:cNvGrpSpPr/>
        <p:nvPr/>
      </p:nvGrpSpPr>
      <p:grpSpPr>
        <a:xfrm>
          <a:off x="0" y="0"/>
          <a:ext cx="0" cy="0"/>
          <a:chOff x="0" y="0"/>
          <a:chExt cx="0" cy="0"/>
        </a:xfrm>
      </p:grpSpPr>
      <p:sp>
        <p:nvSpPr>
          <p:cNvPr id="2" name="Title 6">
            <a:extLst>
              <a:ext uri="{FF2B5EF4-FFF2-40B4-BE49-F238E27FC236}">
                <a16:creationId xmlns:a16="http://schemas.microsoft.com/office/drawing/2014/main" id="{4C26609F-49B1-C44E-71C0-2200F29A5166}"/>
              </a:ext>
            </a:extLst>
          </p:cNvPr>
          <p:cNvSpPr>
            <a:spLocks noGrp="1"/>
          </p:cNvSpPr>
          <p:nvPr>
            <p:ph type="title"/>
          </p:nvPr>
        </p:nvSpPr>
        <p:spPr>
          <a:xfrm>
            <a:off x="203499" y="1406013"/>
            <a:ext cx="5990824" cy="56915"/>
          </a:xfrm>
        </p:spPr>
        <p:txBody>
          <a:bodyPr>
            <a:normAutofit fontScale="90000"/>
          </a:bodyPr>
          <a:lstStyle/>
          <a:p>
            <a:br>
              <a:rPr lang="en-GB" sz="2800" dirty="0"/>
            </a:br>
            <a:br>
              <a:rPr lang="en-GB" sz="2800" dirty="0"/>
            </a:br>
            <a:br>
              <a:rPr lang="en-GB" sz="2800" dirty="0"/>
            </a:br>
            <a:endParaRPr lang="en-GB" sz="2800" dirty="0">
              <a:solidFill>
                <a:srgbClr val="0070C0"/>
              </a:solidFill>
            </a:endParaRPr>
          </a:p>
        </p:txBody>
      </p:sp>
      <p:sp>
        <p:nvSpPr>
          <p:cNvPr id="3" name="TextBox 2">
            <a:extLst>
              <a:ext uri="{FF2B5EF4-FFF2-40B4-BE49-F238E27FC236}">
                <a16:creationId xmlns:a16="http://schemas.microsoft.com/office/drawing/2014/main" id="{5A59A900-9AFB-E49D-63AA-10A13B448182}"/>
              </a:ext>
            </a:extLst>
          </p:cNvPr>
          <p:cNvSpPr txBox="1"/>
          <p:nvPr/>
        </p:nvSpPr>
        <p:spPr>
          <a:xfrm>
            <a:off x="9190182" y="5450609"/>
            <a:ext cx="24257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A83A8646-DC9E-6AA1-945A-1B28429C7C09}"/>
              </a:ext>
            </a:extLst>
          </p:cNvPr>
          <p:cNvSpPr txBox="1"/>
          <p:nvPr/>
        </p:nvSpPr>
        <p:spPr>
          <a:xfrm>
            <a:off x="442451" y="474345"/>
            <a:ext cx="10353367" cy="5386090"/>
          </a:xfrm>
          <a:prstGeom prst="rect">
            <a:avLst/>
          </a:prstGeom>
          <a:noFill/>
        </p:spPr>
        <p:txBody>
          <a:bodyPr wrap="square">
            <a:spAutoFit/>
          </a:bodyPr>
          <a:lstStyle/>
          <a:p>
            <a:pPr algn="just"/>
            <a:endParaRPr lang="en-GB" sz="1800" dirty="0">
              <a:cs typeface="Arial"/>
            </a:endParaRPr>
          </a:p>
          <a:p>
            <a:pPr algn="just"/>
            <a:r>
              <a:rPr lang="en-GB" sz="2000" b="1" dirty="0">
                <a:cs typeface="Arial" panose="020B0604020202020204" pitchFamily="34" charset="0"/>
              </a:rPr>
              <a:t>North East Lincolnshire - Our Children Our Future </a:t>
            </a:r>
            <a:endParaRPr lang="en-GB" sz="2000" b="1" dirty="0">
              <a:cs typeface="Arial"/>
            </a:endParaRPr>
          </a:p>
          <a:p>
            <a:pPr algn="just"/>
            <a:endParaRPr lang="en-GB" sz="1800" dirty="0">
              <a:cs typeface="Arial"/>
            </a:endParaRPr>
          </a:p>
          <a:p>
            <a:pPr algn="just"/>
            <a:r>
              <a:rPr lang="en-GB" sz="1800" dirty="0">
                <a:cs typeface="Arial"/>
              </a:rPr>
              <a:t>Children, young people and families are at the centre of all we do and in the context of our vision ‘Our Children Our Future’, we strive for North East Lincolnshire to be a place where our children can grow up happy and healthy, safe in their homes and communities with people that love them. </a:t>
            </a:r>
          </a:p>
          <a:p>
            <a:pPr algn="just"/>
            <a:endParaRPr lang="en-GB" sz="1800" dirty="0"/>
          </a:p>
          <a:p>
            <a:pPr algn="just"/>
            <a:r>
              <a:rPr lang="en-GB" sz="1800" dirty="0">
                <a:cs typeface="Arial"/>
              </a:rPr>
              <a:t>In North East Lincolnshire, relationships unite us and we put children and young people at the heart and the centre of our work.  We are ambitious for children and young people in our borough and by working together, by being innovative and collaborative, we want to ensure they have positive experiences and outcomes. </a:t>
            </a:r>
          </a:p>
          <a:p>
            <a:pPr algn="just"/>
            <a:r>
              <a:rPr lang="en-GB" sz="1800" dirty="0">
                <a:cs typeface="Arial"/>
              </a:rPr>
              <a:t>  </a:t>
            </a:r>
            <a:endParaRPr lang="en-GB" sz="1800" dirty="0"/>
          </a:p>
          <a:p>
            <a:pPr algn="just"/>
            <a:r>
              <a:rPr lang="en-GB" sz="1800" dirty="0">
                <a:cs typeface="Arial"/>
              </a:rPr>
              <a:t>We remain committed to supporting families to be able to safely care for their children with the right support. Where parents are not able to offer the safe care every child deserves, then we will always look to the wider family network to be able to provide this. </a:t>
            </a:r>
          </a:p>
          <a:p>
            <a:pPr algn="just"/>
            <a:endParaRPr lang="en-GB" sz="1800" dirty="0">
              <a:cs typeface="Arial"/>
            </a:endParaRPr>
          </a:p>
          <a:p>
            <a:pPr algn="just"/>
            <a:r>
              <a:rPr lang="en-GB" sz="1800" dirty="0">
                <a:cs typeface="Arial"/>
              </a:rPr>
              <a:t>Being a Kinship Zone, fully embraces our vision but it gives us more opportunity to provide more bespoke, innovat</a:t>
            </a:r>
            <a:r>
              <a:rPr lang="en-GB" dirty="0">
                <a:cs typeface="Arial"/>
              </a:rPr>
              <a:t>ive</a:t>
            </a:r>
            <a:r>
              <a:rPr lang="en-GB" sz="1800" dirty="0">
                <a:cs typeface="Arial"/>
              </a:rPr>
              <a:t> support to families and kinship carers to enable children to remain with their birth parents, or within their wider family network. </a:t>
            </a:r>
          </a:p>
        </p:txBody>
      </p:sp>
    </p:spTree>
    <p:extLst>
      <p:ext uri="{BB962C8B-B14F-4D97-AF65-F5344CB8AC3E}">
        <p14:creationId xmlns:p14="http://schemas.microsoft.com/office/powerpoint/2010/main" val="3108753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5310B-BEB2-2877-88C5-2F535B0CEB26}"/>
            </a:ext>
          </a:extLst>
        </p:cNvPr>
        <p:cNvGrpSpPr/>
        <p:nvPr/>
      </p:nvGrpSpPr>
      <p:grpSpPr>
        <a:xfrm>
          <a:off x="0" y="0"/>
          <a:ext cx="0" cy="0"/>
          <a:chOff x="0" y="0"/>
          <a:chExt cx="0" cy="0"/>
        </a:xfrm>
      </p:grpSpPr>
      <p:sp>
        <p:nvSpPr>
          <p:cNvPr id="2" name="Title 6">
            <a:extLst>
              <a:ext uri="{FF2B5EF4-FFF2-40B4-BE49-F238E27FC236}">
                <a16:creationId xmlns:a16="http://schemas.microsoft.com/office/drawing/2014/main" id="{CA7C9201-B34F-124F-0894-3B9471331647}"/>
              </a:ext>
            </a:extLst>
          </p:cNvPr>
          <p:cNvSpPr>
            <a:spLocks noGrp="1"/>
          </p:cNvSpPr>
          <p:nvPr>
            <p:ph type="title"/>
          </p:nvPr>
        </p:nvSpPr>
        <p:spPr>
          <a:xfrm>
            <a:off x="203499" y="1406013"/>
            <a:ext cx="5990824" cy="56915"/>
          </a:xfrm>
        </p:spPr>
        <p:txBody>
          <a:bodyPr>
            <a:normAutofit fontScale="90000"/>
          </a:bodyPr>
          <a:lstStyle/>
          <a:p>
            <a:br>
              <a:rPr lang="en-GB" sz="2800" dirty="0"/>
            </a:br>
            <a:br>
              <a:rPr lang="en-GB" sz="2800" dirty="0"/>
            </a:br>
            <a:br>
              <a:rPr lang="en-GB" sz="2800" dirty="0"/>
            </a:br>
            <a:endParaRPr lang="en-GB" sz="2800" dirty="0">
              <a:solidFill>
                <a:srgbClr val="0070C0"/>
              </a:solidFill>
            </a:endParaRPr>
          </a:p>
        </p:txBody>
      </p:sp>
      <p:sp>
        <p:nvSpPr>
          <p:cNvPr id="3" name="TextBox 2">
            <a:extLst>
              <a:ext uri="{FF2B5EF4-FFF2-40B4-BE49-F238E27FC236}">
                <a16:creationId xmlns:a16="http://schemas.microsoft.com/office/drawing/2014/main" id="{DD878262-A614-48C2-ED85-883DF38DF9ED}"/>
              </a:ext>
            </a:extLst>
          </p:cNvPr>
          <p:cNvSpPr txBox="1"/>
          <p:nvPr/>
        </p:nvSpPr>
        <p:spPr>
          <a:xfrm>
            <a:off x="9190182" y="5450609"/>
            <a:ext cx="24257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5856FEC1-C4A6-01E7-B6B1-03B5B8FFB3FE}"/>
              </a:ext>
            </a:extLst>
          </p:cNvPr>
          <p:cNvSpPr txBox="1"/>
          <p:nvPr/>
        </p:nvSpPr>
        <p:spPr>
          <a:xfrm>
            <a:off x="363794" y="1307800"/>
            <a:ext cx="10559845" cy="3785652"/>
          </a:xfrm>
          <a:prstGeom prst="rect">
            <a:avLst/>
          </a:prstGeom>
          <a:noFill/>
        </p:spPr>
        <p:txBody>
          <a:bodyPr wrap="square">
            <a:spAutoFit/>
          </a:bodyPr>
          <a:lstStyle/>
          <a:p>
            <a:pPr marL="165100" indent="0">
              <a:buNone/>
            </a:pPr>
            <a:r>
              <a:rPr lang="en-GB" sz="2400" b="1" dirty="0">
                <a:latin typeface="Aptos"/>
              </a:rPr>
              <a:t>Why is the government investing in kinship care?</a:t>
            </a:r>
          </a:p>
          <a:p>
            <a:pPr marL="165100" indent="0">
              <a:buNone/>
            </a:pPr>
            <a:endParaRPr lang="en-GB" sz="1800" b="1" dirty="0">
              <a:latin typeface="Aptos"/>
            </a:endParaRPr>
          </a:p>
          <a:p>
            <a:pPr>
              <a:buFont typeface="Wingdings" panose="020B0604020202020204" pitchFamily="34" charset="0"/>
              <a:buChar char="Ø"/>
            </a:pPr>
            <a:r>
              <a:rPr lang="en-GB" sz="1800" dirty="0">
                <a:latin typeface="Aptos"/>
                <a:cs typeface="Segoe UI"/>
              </a:rPr>
              <a:t>Evidence shows that children in kinship care often fare better than children who grow up in foster or residential care. A University of London study highlighted lower rates of long‑term illness and higher employment rates among adults who had lived in kinship care in childhood compared to those from foster/residential care</a:t>
            </a:r>
          </a:p>
          <a:p>
            <a:endParaRPr lang="en-GB" sz="1800" dirty="0">
              <a:latin typeface="Aptos"/>
            </a:endParaRPr>
          </a:p>
          <a:p>
            <a:pPr>
              <a:buFont typeface="Wingdings" panose="020B0604020202020204" pitchFamily="34" charset="0"/>
              <a:buChar char="Ø"/>
            </a:pPr>
            <a:r>
              <a:rPr lang="en-GB" sz="1800" dirty="0">
                <a:latin typeface="Aptos"/>
                <a:cs typeface="Segoe UI"/>
              </a:rPr>
              <a:t>The government emphasises the importance of children staying within their family networks where possible, reducing the trauma associated with being taken into formal stranger care and minimising disruption in schooling, friendships and identity</a:t>
            </a:r>
          </a:p>
          <a:p>
            <a:endParaRPr lang="en-GB" sz="1800" dirty="0">
              <a:latin typeface="Aptos"/>
              <a:cs typeface="Segoe UI"/>
            </a:endParaRPr>
          </a:p>
          <a:p>
            <a:pPr>
              <a:buFont typeface="Wingdings" panose="020B0604020202020204" pitchFamily="34" charset="0"/>
              <a:buChar char="Ø"/>
            </a:pPr>
            <a:r>
              <a:rPr lang="en-GB" sz="1800" dirty="0">
                <a:latin typeface="Aptos"/>
                <a:cs typeface="Segoe UI"/>
              </a:rPr>
              <a:t>Many kinship carers take on children unexpectedly, often giving up work and facing significant financial hardship. Historically, they’ve received little or no financial support. </a:t>
            </a:r>
          </a:p>
        </p:txBody>
      </p:sp>
    </p:spTree>
    <p:extLst>
      <p:ext uri="{BB962C8B-B14F-4D97-AF65-F5344CB8AC3E}">
        <p14:creationId xmlns:p14="http://schemas.microsoft.com/office/powerpoint/2010/main" val="3285868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BE496-BFBF-451D-0834-9FD7FD4CD251}"/>
            </a:ext>
          </a:extLst>
        </p:cNvPr>
        <p:cNvGrpSpPr/>
        <p:nvPr/>
      </p:nvGrpSpPr>
      <p:grpSpPr>
        <a:xfrm>
          <a:off x="0" y="0"/>
          <a:ext cx="0" cy="0"/>
          <a:chOff x="0" y="0"/>
          <a:chExt cx="0" cy="0"/>
        </a:xfrm>
      </p:grpSpPr>
      <p:sp>
        <p:nvSpPr>
          <p:cNvPr id="2" name="Title 6">
            <a:extLst>
              <a:ext uri="{FF2B5EF4-FFF2-40B4-BE49-F238E27FC236}">
                <a16:creationId xmlns:a16="http://schemas.microsoft.com/office/drawing/2014/main" id="{8B86C7B1-A6EE-A072-7995-BEF1028713AE}"/>
              </a:ext>
            </a:extLst>
          </p:cNvPr>
          <p:cNvSpPr>
            <a:spLocks noGrp="1"/>
          </p:cNvSpPr>
          <p:nvPr>
            <p:ph type="title"/>
          </p:nvPr>
        </p:nvSpPr>
        <p:spPr>
          <a:xfrm>
            <a:off x="203499" y="1406013"/>
            <a:ext cx="5990824" cy="56915"/>
          </a:xfrm>
        </p:spPr>
        <p:txBody>
          <a:bodyPr>
            <a:normAutofit fontScale="90000"/>
          </a:bodyPr>
          <a:lstStyle/>
          <a:p>
            <a:br>
              <a:rPr lang="en-GB" sz="2800"/>
            </a:br>
            <a:br>
              <a:rPr lang="en-GB" sz="2800"/>
            </a:br>
            <a:br>
              <a:rPr lang="en-GB" sz="2800"/>
            </a:br>
            <a:endParaRPr lang="en-GB" sz="2800" dirty="0">
              <a:solidFill>
                <a:srgbClr val="0070C0"/>
              </a:solidFill>
            </a:endParaRPr>
          </a:p>
        </p:txBody>
      </p:sp>
      <p:sp>
        <p:nvSpPr>
          <p:cNvPr id="3" name="TextBox 2">
            <a:extLst>
              <a:ext uri="{FF2B5EF4-FFF2-40B4-BE49-F238E27FC236}">
                <a16:creationId xmlns:a16="http://schemas.microsoft.com/office/drawing/2014/main" id="{BEA7075B-563A-959E-C471-D002346AE0D5}"/>
              </a:ext>
            </a:extLst>
          </p:cNvPr>
          <p:cNvSpPr txBox="1"/>
          <p:nvPr/>
        </p:nvSpPr>
        <p:spPr>
          <a:xfrm>
            <a:off x="9190182" y="5450609"/>
            <a:ext cx="24257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CD0495DA-7842-06BB-2427-607FDD75CD87}"/>
              </a:ext>
            </a:extLst>
          </p:cNvPr>
          <p:cNvSpPr txBox="1"/>
          <p:nvPr/>
        </p:nvSpPr>
        <p:spPr>
          <a:xfrm>
            <a:off x="576118" y="753802"/>
            <a:ext cx="10612992" cy="4616648"/>
          </a:xfrm>
          <a:prstGeom prst="rect">
            <a:avLst/>
          </a:prstGeom>
          <a:noFill/>
        </p:spPr>
        <p:txBody>
          <a:bodyPr wrap="square">
            <a:spAutoFit/>
          </a:bodyPr>
          <a:lstStyle/>
          <a:p>
            <a:pPr marL="165100" indent="0" algn="ctr">
              <a:buNone/>
            </a:pPr>
            <a:r>
              <a:rPr lang="en-GB" sz="2400" b="1" dirty="0">
                <a:solidFill>
                  <a:srgbClr val="000000"/>
                </a:solidFill>
                <a:latin typeface="Aptos"/>
                <a:cs typeface="Segoe UI"/>
              </a:rPr>
              <a:t>North East Lincolnshire as a Kinship Zone</a:t>
            </a:r>
          </a:p>
          <a:p>
            <a:pPr>
              <a:buFont typeface="Wingdings" panose="020B0604020202020204" pitchFamily="34" charset="0"/>
              <a:buChar char="Ø"/>
            </a:pPr>
            <a:endParaRPr lang="en-GB" sz="1800" dirty="0">
              <a:solidFill>
                <a:srgbClr val="1F3A46"/>
              </a:solidFill>
              <a:latin typeface="Aptos"/>
              <a:cs typeface="Segoe UI"/>
            </a:endParaRPr>
          </a:p>
          <a:p>
            <a:pPr marL="165100"/>
            <a:r>
              <a:rPr lang="en-GB" sz="1800" dirty="0">
                <a:solidFill>
                  <a:srgbClr val="1F3A46"/>
                </a:solidFill>
                <a:latin typeface="Aptos"/>
              </a:rPr>
              <a:t>Kinship Zones are a new national pilot programme launched by the Department for Education to test how improved joined‑up, locally‑led support can strengthen outcomes for families and kinship families. The pilot began 1 April 2026 and will run for 3.5 years, backed by over £126 million of government funding.</a:t>
            </a:r>
          </a:p>
          <a:p>
            <a:pPr marL="165100"/>
            <a:r>
              <a:rPr lang="en-GB" sz="1800" dirty="0">
                <a:solidFill>
                  <a:srgbClr val="1F3A46"/>
                </a:solidFill>
                <a:latin typeface="Aptos"/>
              </a:rPr>
              <a:t> </a:t>
            </a:r>
          </a:p>
          <a:p>
            <a:pPr marL="165100"/>
            <a:r>
              <a:rPr lang="en-GB" sz="1800" b="1" dirty="0">
                <a:solidFill>
                  <a:srgbClr val="1F3A46"/>
                </a:solidFill>
                <a:latin typeface="Aptos"/>
              </a:rPr>
              <a:t>The Seven Kinship Zone Local Authorities who have been successful for funding: </a:t>
            </a:r>
          </a:p>
          <a:p>
            <a:pPr marL="508000" indent="-342900">
              <a:buFont typeface="Courier New" panose="02070309020205020404" pitchFamily="49" charset="0"/>
              <a:buChar char="o"/>
            </a:pPr>
            <a:r>
              <a:rPr lang="en-GB" sz="1800" dirty="0">
                <a:solidFill>
                  <a:srgbClr val="1F3A46"/>
                </a:solidFill>
                <a:latin typeface="Aptos"/>
              </a:rPr>
              <a:t>Bexley</a:t>
            </a:r>
          </a:p>
          <a:p>
            <a:pPr marL="508000" indent="-342900">
              <a:buFont typeface="Courier New" panose="02070309020205020404" pitchFamily="49" charset="0"/>
              <a:buChar char="o"/>
            </a:pPr>
            <a:r>
              <a:rPr lang="en-GB" sz="1800" dirty="0">
                <a:solidFill>
                  <a:srgbClr val="1F3A46"/>
                </a:solidFill>
                <a:latin typeface="Aptos"/>
              </a:rPr>
              <a:t>Bolton</a:t>
            </a:r>
          </a:p>
          <a:p>
            <a:pPr marL="508000" indent="-342900">
              <a:buFont typeface="Courier New" panose="02070309020205020404" pitchFamily="49" charset="0"/>
              <a:buChar char="o"/>
            </a:pPr>
            <a:r>
              <a:rPr lang="en-GB" sz="1800" dirty="0">
                <a:solidFill>
                  <a:srgbClr val="1F3A46"/>
                </a:solidFill>
                <a:latin typeface="Aptos"/>
              </a:rPr>
              <a:t>Newcastle</a:t>
            </a:r>
          </a:p>
          <a:p>
            <a:pPr marL="508000" indent="-342900">
              <a:buFont typeface="Courier New" panose="02070309020205020404" pitchFamily="49" charset="0"/>
              <a:buChar char="o"/>
            </a:pPr>
            <a:r>
              <a:rPr lang="en-GB" sz="1800" dirty="0">
                <a:solidFill>
                  <a:srgbClr val="1F3A46"/>
                </a:solidFill>
                <a:latin typeface="Aptos"/>
              </a:rPr>
              <a:t>North East Lincolnshire</a:t>
            </a:r>
          </a:p>
          <a:p>
            <a:pPr marL="508000" indent="-342900">
              <a:buFont typeface="Courier New" panose="02070309020205020404" pitchFamily="49" charset="0"/>
              <a:buChar char="o"/>
            </a:pPr>
            <a:r>
              <a:rPr lang="en-GB" sz="1800" dirty="0">
                <a:solidFill>
                  <a:srgbClr val="1F3A46"/>
                </a:solidFill>
                <a:latin typeface="Aptos"/>
              </a:rPr>
              <a:t>Medway</a:t>
            </a:r>
          </a:p>
          <a:p>
            <a:pPr marL="508000" indent="-342900">
              <a:buFont typeface="Courier New" panose="02070309020205020404" pitchFamily="49" charset="0"/>
              <a:buChar char="o"/>
            </a:pPr>
            <a:r>
              <a:rPr lang="en-GB" sz="1800" dirty="0">
                <a:solidFill>
                  <a:srgbClr val="1F3A46"/>
                </a:solidFill>
                <a:latin typeface="Aptos"/>
              </a:rPr>
              <a:t>Thurrock</a:t>
            </a:r>
          </a:p>
          <a:p>
            <a:pPr marL="508000" indent="-342900">
              <a:buFont typeface="Courier New" panose="02070309020205020404" pitchFamily="49" charset="0"/>
              <a:buChar char="o"/>
            </a:pPr>
            <a:r>
              <a:rPr lang="en-GB" sz="1800" dirty="0">
                <a:solidFill>
                  <a:srgbClr val="1F3A46"/>
                </a:solidFill>
                <a:latin typeface="Aptos"/>
              </a:rPr>
              <a:t>Wiltshire </a:t>
            </a:r>
          </a:p>
          <a:p>
            <a:pPr marL="508000" indent="-342900">
              <a:buFont typeface="Courier New" panose="02070309020205020404" pitchFamily="49" charset="0"/>
              <a:buChar char="o"/>
            </a:pPr>
            <a:endParaRPr lang="en-GB" sz="1800" dirty="0">
              <a:solidFill>
                <a:srgbClr val="1F3A46"/>
              </a:solidFill>
              <a:latin typeface="Aptos"/>
            </a:endParaRPr>
          </a:p>
          <a:p>
            <a:pPr marL="165100" indent="0">
              <a:buNone/>
            </a:pPr>
            <a:r>
              <a:rPr lang="en-GB" sz="1800" b="1" dirty="0">
                <a:solidFill>
                  <a:srgbClr val="1F3A46"/>
                </a:solidFill>
                <a:cs typeface="Segoe UI"/>
              </a:rPr>
              <a:t>This marks the </a:t>
            </a:r>
            <a:r>
              <a:rPr lang="en-GB" sz="1800" b="1" i="1" dirty="0">
                <a:solidFill>
                  <a:srgbClr val="1F3A46"/>
                </a:solidFill>
                <a:cs typeface="Segoe UI"/>
              </a:rPr>
              <a:t>single biggest government investment ever made in kinship care</a:t>
            </a:r>
            <a:endParaRPr lang="en-GB" sz="1800" b="1" dirty="0"/>
          </a:p>
        </p:txBody>
      </p:sp>
    </p:spTree>
    <p:extLst>
      <p:ext uri="{BB962C8B-B14F-4D97-AF65-F5344CB8AC3E}">
        <p14:creationId xmlns:p14="http://schemas.microsoft.com/office/powerpoint/2010/main" val="1137514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0A1DE-089D-62BC-6ABF-DAF2FDBC9035}"/>
            </a:ext>
          </a:extLst>
        </p:cNvPr>
        <p:cNvGrpSpPr/>
        <p:nvPr/>
      </p:nvGrpSpPr>
      <p:grpSpPr>
        <a:xfrm>
          <a:off x="0" y="0"/>
          <a:ext cx="0" cy="0"/>
          <a:chOff x="0" y="0"/>
          <a:chExt cx="0" cy="0"/>
        </a:xfrm>
      </p:grpSpPr>
      <p:sp>
        <p:nvSpPr>
          <p:cNvPr id="2" name="Title 6">
            <a:extLst>
              <a:ext uri="{FF2B5EF4-FFF2-40B4-BE49-F238E27FC236}">
                <a16:creationId xmlns:a16="http://schemas.microsoft.com/office/drawing/2014/main" id="{B7B93907-A517-B690-4B12-1772A08AD23C}"/>
              </a:ext>
            </a:extLst>
          </p:cNvPr>
          <p:cNvSpPr>
            <a:spLocks noGrp="1"/>
          </p:cNvSpPr>
          <p:nvPr>
            <p:ph type="title"/>
          </p:nvPr>
        </p:nvSpPr>
        <p:spPr>
          <a:xfrm>
            <a:off x="203499" y="1406013"/>
            <a:ext cx="5990824" cy="56915"/>
          </a:xfrm>
        </p:spPr>
        <p:txBody>
          <a:bodyPr>
            <a:normAutofit fontScale="90000"/>
          </a:bodyPr>
          <a:lstStyle/>
          <a:p>
            <a:br>
              <a:rPr lang="en-GB" sz="2800"/>
            </a:br>
            <a:br>
              <a:rPr lang="en-GB" sz="2800"/>
            </a:br>
            <a:br>
              <a:rPr lang="en-GB" sz="2800"/>
            </a:br>
            <a:endParaRPr lang="en-GB" sz="2800" dirty="0">
              <a:solidFill>
                <a:srgbClr val="0070C0"/>
              </a:solidFill>
            </a:endParaRPr>
          </a:p>
        </p:txBody>
      </p:sp>
      <p:sp>
        <p:nvSpPr>
          <p:cNvPr id="3" name="TextBox 2">
            <a:extLst>
              <a:ext uri="{FF2B5EF4-FFF2-40B4-BE49-F238E27FC236}">
                <a16:creationId xmlns:a16="http://schemas.microsoft.com/office/drawing/2014/main" id="{D633F59F-5AE7-5E26-8841-B526489EACC2}"/>
              </a:ext>
            </a:extLst>
          </p:cNvPr>
          <p:cNvSpPr txBox="1"/>
          <p:nvPr/>
        </p:nvSpPr>
        <p:spPr>
          <a:xfrm>
            <a:off x="9190182" y="5450609"/>
            <a:ext cx="24257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C3242FF6-6095-574F-A3DD-27A3E1E57FB6}"/>
              </a:ext>
            </a:extLst>
          </p:cNvPr>
          <p:cNvSpPr txBox="1"/>
          <p:nvPr/>
        </p:nvSpPr>
        <p:spPr>
          <a:xfrm>
            <a:off x="412955" y="1588683"/>
            <a:ext cx="10658168" cy="3231654"/>
          </a:xfrm>
          <a:prstGeom prst="rect">
            <a:avLst/>
          </a:prstGeom>
          <a:noFill/>
        </p:spPr>
        <p:txBody>
          <a:bodyPr wrap="square">
            <a:spAutoFit/>
          </a:bodyPr>
          <a:lstStyle/>
          <a:p>
            <a:pPr fontAlgn="base"/>
            <a:r>
              <a:rPr lang="en-GB" sz="2400" b="1" dirty="0"/>
              <a:t>Two elements to the Kinship Zone pilot </a:t>
            </a:r>
          </a:p>
          <a:p>
            <a:pPr fontAlgn="base"/>
            <a:endParaRPr lang="en-US" sz="2000" dirty="0"/>
          </a:p>
          <a:p>
            <a:pPr fontAlgn="base"/>
            <a:r>
              <a:rPr lang="en-US" sz="2000" dirty="0"/>
              <a:t>To </a:t>
            </a:r>
            <a:r>
              <a:rPr lang="en-GB" sz="2000" dirty="0"/>
              <a:t>test a financial allowance being paid at the same rate as the National Minimum Fostering Allowances to Special Guardianship kinship carers and those with a ‘lives with’ Child Arrangements Order, where the child would ‘otherwise be in care’.</a:t>
            </a:r>
            <a:r>
              <a:rPr lang="en-US" sz="2000" dirty="0"/>
              <a:t>​</a:t>
            </a:r>
          </a:p>
          <a:p>
            <a:pPr fontAlgn="base"/>
            <a:endParaRPr lang="en-GB" sz="2000" dirty="0"/>
          </a:p>
          <a:p>
            <a:pPr fontAlgn="base"/>
            <a:r>
              <a:rPr lang="en-GB" sz="2000" dirty="0"/>
              <a:t>To fund Family Network Support Packages (FNSPs) to provide flexible, time limited financial support to reduce immediate pressure such as access to essential household items, transport, or childcare that might otherwise prevent a child from remaining safely with their birth parents or wider family.</a:t>
            </a:r>
          </a:p>
        </p:txBody>
      </p:sp>
    </p:spTree>
    <p:extLst>
      <p:ext uri="{BB962C8B-B14F-4D97-AF65-F5344CB8AC3E}">
        <p14:creationId xmlns:p14="http://schemas.microsoft.com/office/powerpoint/2010/main" val="2389602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E4631-7B35-E411-5346-27362119AC1B}"/>
            </a:ext>
          </a:extLst>
        </p:cNvPr>
        <p:cNvGrpSpPr/>
        <p:nvPr/>
      </p:nvGrpSpPr>
      <p:grpSpPr>
        <a:xfrm>
          <a:off x="0" y="0"/>
          <a:ext cx="0" cy="0"/>
          <a:chOff x="0" y="0"/>
          <a:chExt cx="0" cy="0"/>
        </a:xfrm>
      </p:grpSpPr>
      <p:sp>
        <p:nvSpPr>
          <p:cNvPr id="2" name="Title 6">
            <a:extLst>
              <a:ext uri="{FF2B5EF4-FFF2-40B4-BE49-F238E27FC236}">
                <a16:creationId xmlns:a16="http://schemas.microsoft.com/office/drawing/2014/main" id="{4643018F-FCFF-A00C-06EB-9242B7BAC07B}"/>
              </a:ext>
            </a:extLst>
          </p:cNvPr>
          <p:cNvSpPr>
            <a:spLocks noGrp="1"/>
          </p:cNvSpPr>
          <p:nvPr>
            <p:ph type="title"/>
          </p:nvPr>
        </p:nvSpPr>
        <p:spPr>
          <a:xfrm>
            <a:off x="203499" y="1406013"/>
            <a:ext cx="5990824" cy="56915"/>
          </a:xfrm>
        </p:spPr>
        <p:txBody>
          <a:bodyPr>
            <a:normAutofit fontScale="90000"/>
          </a:bodyPr>
          <a:lstStyle/>
          <a:p>
            <a:br>
              <a:rPr lang="en-GB" sz="2800"/>
            </a:br>
            <a:br>
              <a:rPr lang="en-GB" sz="2800"/>
            </a:br>
            <a:br>
              <a:rPr lang="en-GB" sz="2800"/>
            </a:br>
            <a:endParaRPr lang="en-GB" sz="2800" dirty="0">
              <a:solidFill>
                <a:srgbClr val="0070C0"/>
              </a:solidFill>
            </a:endParaRPr>
          </a:p>
        </p:txBody>
      </p:sp>
      <p:sp>
        <p:nvSpPr>
          <p:cNvPr id="3" name="TextBox 2">
            <a:extLst>
              <a:ext uri="{FF2B5EF4-FFF2-40B4-BE49-F238E27FC236}">
                <a16:creationId xmlns:a16="http://schemas.microsoft.com/office/drawing/2014/main" id="{F9EA21AB-B5AB-09B3-F432-211AB87C2DAC}"/>
              </a:ext>
            </a:extLst>
          </p:cNvPr>
          <p:cNvSpPr txBox="1"/>
          <p:nvPr/>
        </p:nvSpPr>
        <p:spPr>
          <a:xfrm>
            <a:off x="9190182" y="5450609"/>
            <a:ext cx="24257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18951F55-099E-BF27-DC5A-044045912DFC}"/>
              </a:ext>
            </a:extLst>
          </p:cNvPr>
          <p:cNvSpPr txBox="1"/>
          <p:nvPr/>
        </p:nvSpPr>
        <p:spPr>
          <a:xfrm>
            <a:off x="203499" y="615303"/>
            <a:ext cx="10336682" cy="4893647"/>
          </a:xfrm>
          <a:prstGeom prst="rect">
            <a:avLst/>
          </a:prstGeom>
          <a:noFill/>
        </p:spPr>
        <p:txBody>
          <a:bodyPr wrap="square">
            <a:spAutoFit/>
          </a:bodyPr>
          <a:lstStyle/>
          <a:p>
            <a:pPr marL="165100" algn="just"/>
            <a:r>
              <a:rPr lang="en-GB" sz="2400" b="1" dirty="0"/>
              <a:t>Part 1 of the Kinship specification – Kinship Care Allowances</a:t>
            </a:r>
          </a:p>
          <a:p>
            <a:pPr marL="622300" indent="-457200" algn="just">
              <a:buFont typeface="Wingdings" panose="05000000000000000000" pitchFamily="2" charset="2"/>
              <a:buChar char="Ø"/>
            </a:pPr>
            <a:endParaRPr lang="en-GB" dirty="0"/>
          </a:p>
          <a:p>
            <a:pPr marL="622300" indent="-457200" algn="just">
              <a:buFont typeface="Wingdings" panose="05000000000000000000" pitchFamily="2" charset="2"/>
              <a:buChar char="Ø"/>
            </a:pPr>
            <a:endParaRPr lang="en-GB" sz="1800" dirty="0"/>
          </a:p>
          <a:p>
            <a:pPr marL="622300" indent="-457200" algn="just">
              <a:buFont typeface="Wingdings" panose="05000000000000000000" pitchFamily="2" charset="2"/>
              <a:buChar char="Ø"/>
            </a:pPr>
            <a:endParaRPr lang="en-GB" sz="1800" dirty="0"/>
          </a:p>
          <a:p>
            <a:pPr marL="622300" indent="-457200" algn="just">
              <a:buFont typeface="Wingdings" panose="05000000000000000000" pitchFamily="2" charset="2"/>
              <a:buChar char="Ø"/>
            </a:pPr>
            <a:r>
              <a:rPr lang="en-GB" sz="1800" dirty="0"/>
              <a:t>Kinship Zones will test for the next 3.5 years whether the introduction of a regular financial allowance to eligible kinship carers, paid at the same rate as the fostering national minimum allowance, non means tested will support outcomes for children, whilst also incentivising Kinship </a:t>
            </a:r>
            <a:r>
              <a:rPr lang="en-GB" sz="1800" b="1" dirty="0"/>
              <a:t>Foster Carers </a:t>
            </a:r>
            <a:r>
              <a:rPr lang="en-GB" sz="1800" dirty="0"/>
              <a:t>to seek Special Guardianship or “lives with” Child Arrangement Orders. </a:t>
            </a:r>
          </a:p>
          <a:p>
            <a:pPr marL="622300" indent="-457200" algn="just">
              <a:buFont typeface="Wingdings" panose="05000000000000000000" pitchFamily="2" charset="2"/>
              <a:buChar char="Ø"/>
            </a:pPr>
            <a:endParaRPr lang="en-GB" sz="1800" dirty="0"/>
          </a:p>
          <a:p>
            <a:pPr marL="622300" indent="-457200" algn="just">
              <a:buFont typeface="Wingdings" panose="05000000000000000000" pitchFamily="2" charset="2"/>
              <a:buChar char="Ø"/>
            </a:pPr>
            <a:r>
              <a:rPr lang="en-GB" sz="1800" dirty="0"/>
              <a:t>A financial allowance can be offered to kinship carers in respect </a:t>
            </a:r>
            <a:r>
              <a:rPr lang="en-GB" dirty="0"/>
              <a:t>of</a:t>
            </a:r>
            <a:r>
              <a:rPr lang="en-GB" sz="1800" dirty="0"/>
              <a:t> any child up to the age of 18 living in a kinship arrangement, who is the subject of either a Special Guardianship Order (SGO) or a Child Arrangements Order. In relation to a CAO only, there needs to be evidence a child would </a:t>
            </a:r>
            <a:r>
              <a:rPr lang="en-GB" dirty="0"/>
              <a:t>have</a:t>
            </a:r>
            <a:r>
              <a:rPr lang="en-GB" sz="1800" dirty="0"/>
              <a:t> otherwise been in care. </a:t>
            </a:r>
          </a:p>
          <a:p>
            <a:pPr marL="165100" algn="just"/>
            <a:endParaRPr lang="en-GB" sz="1800" dirty="0"/>
          </a:p>
          <a:p>
            <a:pPr marL="622300" indent="-457200" algn="just">
              <a:buFont typeface="Wingdings" panose="05000000000000000000" pitchFamily="2" charset="2"/>
              <a:buChar char="Ø"/>
            </a:pPr>
            <a:r>
              <a:rPr lang="en-GB" sz="1800" dirty="0"/>
              <a:t>Kinship carers who have applied for an SGO/CAO through private law proceedings and have passed the first hearing dispute resolution appointment (FHDRA) may be eligible for a weekly financial allowance under the pilot. </a:t>
            </a:r>
          </a:p>
        </p:txBody>
      </p:sp>
      <p:pic>
        <p:nvPicPr>
          <p:cNvPr id="7" name="Picture 6">
            <a:extLst>
              <a:ext uri="{FF2B5EF4-FFF2-40B4-BE49-F238E27FC236}">
                <a16:creationId xmlns:a16="http://schemas.microsoft.com/office/drawing/2014/main" id="{113A90CD-3160-6D41-80D3-F6197A743C3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45363" r="20154"/>
          <a:stretch>
            <a:fillRect/>
          </a:stretch>
        </p:blipFill>
        <p:spPr>
          <a:xfrm>
            <a:off x="9814559" y="615303"/>
            <a:ext cx="1696721" cy="1118048"/>
          </a:xfrm>
          <a:prstGeom prst="rect">
            <a:avLst/>
          </a:prstGeom>
        </p:spPr>
      </p:pic>
      <p:sp>
        <p:nvSpPr>
          <p:cNvPr id="8" name="TextBox 7">
            <a:extLst>
              <a:ext uri="{FF2B5EF4-FFF2-40B4-BE49-F238E27FC236}">
                <a16:creationId xmlns:a16="http://schemas.microsoft.com/office/drawing/2014/main" id="{C0D4137D-DDCC-3C15-2C64-6CEC172ED434}"/>
              </a:ext>
            </a:extLst>
          </p:cNvPr>
          <p:cNvSpPr txBox="1"/>
          <p:nvPr/>
        </p:nvSpPr>
        <p:spPr>
          <a:xfrm>
            <a:off x="10778382" y="6657946"/>
            <a:ext cx="985137" cy="523220"/>
          </a:xfrm>
          <a:prstGeom prst="rect">
            <a:avLst/>
          </a:prstGeom>
          <a:solidFill>
            <a:srgbClr val="000000"/>
          </a:solidFill>
        </p:spPr>
        <p:txBody>
          <a:bodyPr wrap="square" rtlCol="0">
            <a:spAutoFit/>
          </a:bodyPr>
          <a:lstStyle/>
          <a:p>
            <a:pPr algn="r">
              <a:spcAft>
                <a:spcPts val="600"/>
              </a:spcAft>
            </a:pPr>
            <a:r>
              <a:rPr lang="en-GB" sz="700">
                <a:solidFill>
                  <a:srgbClr val="FFFFFF"/>
                </a:solidFill>
                <a:hlinkClick r:id="rId3" tooltip="https://calvaryga.com/forever-adopted/">
                  <a:extLst>
                    <a:ext uri="{A12FA001-AC4F-418D-AE19-62706E023703}">
                      <ahyp:hlinkClr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GB" sz="700">
              <a:solidFill>
                <a:srgbClr val="FFFFFF"/>
              </a:solidFill>
            </a:endParaRPr>
          </a:p>
        </p:txBody>
      </p:sp>
    </p:spTree>
    <p:extLst>
      <p:ext uri="{BB962C8B-B14F-4D97-AF65-F5344CB8AC3E}">
        <p14:creationId xmlns:p14="http://schemas.microsoft.com/office/powerpoint/2010/main" val="3827844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CBDD5-5291-98F5-1B98-799CB93AE280}"/>
            </a:ext>
          </a:extLst>
        </p:cNvPr>
        <p:cNvGrpSpPr/>
        <p:nvPr/>
      </p:nvGrpSpPr>
      <p:grpSpPr>
        <a:xfrm>
          <a:off x="0" y="0"/>
          <a:ext cx="0" cy="0"/>
          <a:chOff x="0" y="0"/>
          <a:chExt cx="0" cy="0"/>
        </a:xfrm>
      </p:grpSpPr>
      <p:sp>
        <p:nvSpPr>
          <p:cNvPr id="2" name="Title 6">
            <a:extLst>
              <a:ext uri="{FF2B5EF4-FFF2-40B4-BE49-F238E27FC236}">
                <a16:creationId xmlns:a16="http://schemas.microsoft.com/office/drawing/2014/main" id="{DCBF97B1-8018-4F7F-A2BE-4E6A16C57428}"/>
              </a:ext>
            </a:extLst>
          </p:cNvPr>
          <p:cNvSpPr>
            <a:spLocks noGrp="1"/>
          </p:cNvSpPr>
          <p:nvPr>
            <p:ph type="title"/>
          </p:nvPr>
        </p:nvSpPr>
        <p:spPr>
          <a:xfrm>
            <a:off x="203499" y="1406013"/>
            <a:ext cx="5990824" cy="56915"/>
          </a:xfrm>
        </p:spPr>
        <p:txBody>
          <a:bodyPr>
            <a:normAutofit fontScale="90000"/>
          </a:bodyPr>
          <a:lstStyle/>
          <a:p>
            <a:br>
              <a:rPr lang="en-GB" sz="2800"/>
            </a:br>
            <a:br>
              <a:rPr lang="en-GB" sz="2800"/>
            </a:br>
            <a:br>
              <a:rPr lang="en-GB" sz="2800"/>
            </a:br>
            <a:endParaRPr lang="en-GB" sz="2800" dirty="0">
              <a:solidFill>
                <a:srgbClr val="0070C0"/>
              </a:solidFill>
            </a:endParaRPr>
          </a:p>
        </p:txBody>
      </p:sp>
      <p:sp>
        <p:nvSpPr>
          <p:cNvPr id="3" name="TextBox 2">
            <a:extLst>
              <a:ext uri="{FF2B5EF4-FFF2-40B4-BE49-F238E27FC236}">
                <a16:creationId xmlns:a16="http://schemas.microsoft.com/office/drawing/2014/main" id="{8F805F11-0BEE-05BB-22DF-72A8E26D4C50}"/>
              </a:ext>
            </a:extLst>
          </p:cNvPr>
          <p:cNvSpPr txBox="1"/>
          <p:nvPr/>
        </p:nvSpPr>
        <p:spPr>
          <a:xfrm>
            <a:off x="9190182" y="5450609"/>
            <a:ext cx="24257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2E88AD1A-CD25-2FD3-B80B-C55D918E311F}"/>
              </a:ext>
            </a:extLst>
          </p:cNvPr>
          <p:cNvSpPr txBox="1"/>
          <p:nvPr/>
        </p:nvSpPr>
        <p:spPr>
          <a:xfrm>
            <a:off x="373626" y="-215694"/>
            <a:ext cx="11061290" cy="6001643"/>
          </a:xfrm>
          <a:prstGeom prst="rect">
            <a:avLst/>
          </a:prstGeom>
          <a:noFill/>
        </p:spPr>
        <p:txBody>
          <a:bodyPr wrap="square">
            <a:spAutoFit/>
          </a:bodyPr>
          <a:lstStyle/>
          <a:p>
            <a:pPr fontAlgn="base">
              <a:buFont typeface="Wingdings" panose="05000000000000000000" pitchFamily="2" charset="2"/>
              <a:buChar char="Ø"/>
            </a:pPr>
            <a:endParaRPr lang="en-GB" sz="1800" dirty="0"/>
          </a:p>
          <a:p>
            <a:pPr fontAlgn="base">
              <a:buFont typeface="Wingdings" panose="05000000000000000000" pitchFamily="2" charset="2"/>
              <a:buChar char="Ø"/>
            </a:pPr>
            <a:endParaRPr lang="en-GB" dirty="0"/>
          </a:p>
          <a:p>
            <a:pPr fontAlgn="base">
              <a:buFont typeface="Wingdings" panose="05000000000000000000" pitchFamily="2" charset="2"/>
              <a:buChar char="Ø"/>
            </a:pPr>
            <a:endParaRPr lang="en-GB" sz="1800" dirty="0"/>
          </a:p>
          <a:p>
            <a:pPr fontAlgn="base"/>
            <a:r>
              <a:rPr lang="en-GB" sz="2400" b="1" dirty="0"/>
              <a:t>Progress to date – kinship allowances</a:t>
            </a:r>
          </a:p>
          <a:p>
            <a:pPr fontAlgn="base">
              <a:buFont typeface="Wingdings" panose="05000000000000000000" pitchFamily="2" charset="2"/>
              <a:buChar char="Ø"/>
            </a:pPr>
            <a:endParaRPr lang="en-GB" sz="1800" dirty="0"/>
          </a:p>
          <a:p>
            <a:pPr fontAlgn="base">
              <a:buFont typeface="Wingdings" panose="05000000000000000000" pitchFamily="2" charset="2"/>
              <a:buChar char="Ø"/>
            </a:pPr>
            <a:r>
              <a:rPr lang="en-GB" sz="1600" dirty="0"/>
              <a:t>Delivery plan for setting out how NELC will deliver the kinship financial allowances, completed and submitted March 2026 </a:t>
            </a:r>
          </a:p>
          <a:p>
            <a:pPr fontAlgn="base">
              <a:buFont typeface="Wingdings" panose="05000000000000000000" pitchFamily="2" charset="2"/>
              <a:buChar char="Ø"/>
            </a:pPr>
            <a:endParaRPr lang="en-GB" sz="1600" dirty="0"/>
          </a:p>
          <a:p>
            <a:pPr fontAlgn="base">
              <a:buFont typeface="Wingdings" panose="05000000000000000000" pitchFamily="2" charset="2"/>
              <a:buChar char="Ø"/>
            </a:pPr>
            <a:r>
              <a:rPr lang="en-GB" sz="1600" dirty="0"/>
              <a:t>Identified key individuals in ICT to support the creation of an online financial </a:t>
            </a:r>
            <a:r>
              <a:rPr lang="en-GB" sz="1600" dirty="0" err="1"/>
              <a:t>application,but</a:t>
            </a:r>
            <a:r>
              <a:rPr lang="en-GB" sz="1600" dirty="0"/>
              <a:t> also ensured we created other options to support carers making an application, which included drop in sessions locally, telephone calls to complete the online application, the creation of a new kinship email address for carers to request a paper copy of the application, alongside FAQs and guidance in its simplest form. </a:t>
            </a:r>
          </a:p>
          <a:p>
            <a:pPr fontAlgn="base">
              <a:buFont typeface="Wingdings" panose="05000000000000000000" pitchFamily="2" charset="2"/>
              <a:buChar char="Ø"/>
            </a:pPr>
            <a:endParaRPr lang="en-US" sz="1600" dirty="0"/>
          </a:p>
          <a:p>
            <a:pPr fontAlgn="base">
              <a:buFont typeface="Wingdings" panose="05000000000000000000" pitchFamily="2" charset="2"/>
              <a:buChar char="Ø"/>
            </a:pPr>
            <a:r>
              <a:rPr lang="en-GB" sz="1600" dirty="0"/>
              <a:t>Overall governance structure created to support screening and decision making on Kinship eligibility, whilst ensuring we captured live data for internal monitoring, alongside ensuring it also provided us with the data for the returns. </a:t>
            </a:r>
          </a:p>
          <a:p>
            <a:pPr fontAlgn="base">
              <a:buFont typeface="Wingdings" panose="05000000000000000000" pitchFamily="2" charset="2"/>
              <a:buChar char="Ø"/>
            </a:pPr>
            <a:endParaRPr lang="en-US" sz="1600" dirty="0"/>
          </a:p>
          <a:p>
            <a:pPr fontAlgn="base">
              <a:buFont typeface="Wingdings" panose="05000000000000000000" pitchFamily="2" charset="2"/>
              <a:buChar char="Ø"/>
            </a:pPr>
            <a:r>
              <a:rPr lang="en-GB" sz="1600" dirty="0"/>
              <a:t>Communication strategy created for the delivery which has been key to success. We have created an identity for the Kinship Zone with the creation of a Kinship logo and created a set of bright leaflets and posters, to raise visibility in the community in public areas and in council offices. </a:t>
            </a:r>
          </a:p>
          <a:p>
            <a:pPr fontAlgn="base">
              <a:buFont typeface="Wingdings" panose="05000000000000000000" pitchFamily="2" charset="2"/>
              <a:buChar char="Ø"/>
            </a:pPr>
            <a:endParaRPr lang="en-GB" sz="1600" dirty="0"/>
          </a:p>
          <a:p>
            <a:pPr fontAlgn="base">
              <a:buFont typeface="Wingdings" panose="05000000000000000000" pitchFamily="2" charset="2"/>
              <a:buChar char="Ø"/>
            </a:pPr>
            <a:r>
              <a:rPr lang="en-US" sz="1600" dirty="0"/>
              <a:t>299 kinship allowances approved, benefitting 405 children.  </a:t>
            </a:r>
          </a:p>
          <a:p>
            <a:pPr fontAlgn="base"/>
            <a:endParaRPr lang="en-US" sz="1600" dirty="0"/>
          </a:p>
          <a:p>
            <a:pPr fontAlgn="base">
              <a:buFont typeface="Wingdings" panose="05000000000000000000" pitchFamily="2" charset="2"/>
              <a:buChar char="Ø"/>
            </a:pPr>
            <a:r>
              <a:rPr lang="en-GB" sz="1600" dirty="0"/>
              <a:t>Consultation with kinship carers both at an in person event and online launched at the point of confirmation of the pilot to support the creation of the overall kinship zone model,  strengthening our Kinship Local Offer</a:t>
            </a:r>
            <a:r>
              <a:rPr lang="en-US" sz="1600" dirty="0"/>
              <a:t>​</a:t>
            </a:r>
          </a:p>
        </p:txBody>
      </p:sp>
    </p:spTree>
    <p:extLst>
      <p:ext uri="{BB962C8B-B14F-4D97-AF65-F5344CB8AC3E}">
        <p14:creationId xmlns:p14="http://schemas.microsoft.com/office/powerpoint/2010/main" val="2453577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B369E-0B7D-EA48-285C-864242D45BBA}"/>
            </a:ext>
          </a:extLst>
        </p:cNvPr>
        <p:cNvGrpSpPr/>
        <p:nvPr/>
      </p:nvGrpSpPr>
      <p:grpSpPr>
        <a:xfrm>
          <a:off x="0" y="0"/>
          <a:ext cx="0" cy="0"/>
          <a:chOff x="0" y="0"/>
          <a:chExt cx="0" cy="0"/>
        </a:xfrm>
      </p:grpSpPr>
      <p:sp>
        <p:nvSpPr>
          <p:cNvPr id="2" name="Title 6">
            <a:extLst>
              <a:ext uri="{FF2B5EF4-FFF2-40B4-BE49-F238E27FC236}">
                <a16:creationId xmlns:a16="http://schemas.microsoft.com/office/drawing/2014/main" id="{3ABC8221-FB84-2D3C-F72B-9F3C4FD963C2}"/>
              </a:ext>
            </a:extLst>
          </p:cNvPr>
          <p:cNvSpPr>
            <a:spLocks noGrp="1"/>
          </p:cNvSpPr>
          <p:nvPr>
            <p:ph type="title"/>
          </p:nvPr>
        </p:nvSpPr>
        <p:spPr>
          <a:xfrm>
            <a:off x="203499" y="1406013"/>
            <a:ext cx="5990824" cy="56915"/>
          </a:xfrm>
        </p:spPr>
        <p:txBody>
          <a:bodyPr>
            <a:normAutofit fontScale="90000"/>
          </a:bodyPr>
          <a:lstStyle/>
          <a:p>
            <a:br>
              <a:rPr lang="en-GB" sz="2800"/>
            </a:br>
            <a:br>
              <a:rPr lang="en-GB" sz="2800"/>
            </a:br>
            <a:br>
              <a:rPr lang="en-GB" sz="2800"/>
            </a:br>
            <a:endParaRPr lang="en-GB" sz="2800" dirty="0">
              <a:solidFill>
                <a:srgbClr val="0070C0"/>
              </a:solidFill>
            </a:endParaRPr>
          </a:p>
        </p:txBody>
      </p:sp>
      <p:sp>
        <p:nvSpPr>
          <p:cNvPr id="3" name="TextBox 2">
            <a:extLst>
              <a:ext uri="{FF2B5EF4-FFF2-40B4-BE49-F238E27FC236}">
                <a16:creationId xmlns:a16="http://schemas.microsoft.com/office/drawing/2014/main" id="{6787483B-AC28-E9C7-B7FD-754751950349}"/>
              </a:ext>
            </a:extLst>
          </p:cNvPr>
          <p:cNvSpPr txBox="1"/>
          <p:nvPr/>
        </p:nvSpPr>
        <p:spPr>
          <a:xfrm>
            <a:off x="9190182" y="5450609"/>
            <a:ext cx="24257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BFEF7553-BB6F-5F50-8910-68F41F691C5A}"/>
              </a:ext>
            </a:extLst>
          </p:cNvPr>
          <p:cNvSpPr txBox="1"/>
          <p:nvPr/>
        </p:nvSpPr>
        <p:spPr>
          <a:xfrm>
            <a:off x="203498" y="615303"/>
            <a:ext cx="11412383" cy="5632311"/>
          </a:xfrm>
          <a:prstGeom prst="rect">
            <a:avLst/>
          </a:prstGeom>
          <a:noFill/>
        </p:spPr>
        <p:txBody>
          <a:bodyPr wrap="square">
            <a:spAutoFit/>
          </a:bodyPr>
          <a:lstStyle/>
          <a:p>
            <a:pPr marL="165100" indent="0" algn="just">
              <a:buNone/>
            </a:pPr>
            <a:r>
              <a:rPr lang="en-GB" sz="2400" b="1" dirty="0"/>
              <a:t>Part 2 – Delivering Family Network Support Packages (FNSPs)</a:t>
            </a:r>
          </a:p>
          <a:p>
            <a:pPr marL="165100" indent="0" algn="just">
              <a:buNone/>
            </a:pPr>
            <a:endParaRPr lang="en-GB" dirty="0"/>
          </a:p>
          <a:p>
            <a:pPr marL="165100" indent="0" algn="just">
              <a:buNone/>
            </a:pPr>
            <a:r>
              <a:rPr lang="en-GB" sz="2000" dirty="0"/>
              <a:t>A Family Network Support Package (FNSP) offers financial and practical help to families and family network members, which includes unlocking any barriers that prevent the wider network from providing support to their relatives, enabling more children to live at home, or to support a transition home or, into kinship </a:t>
            </a:r>
            <a:r>
              <a:rPr lang="en-GB" sz="2000" dirty="0">
                <a:ea typeface="+mn-lt"/>
                <a:cs typeface="+mn-lt"/>
              </a:rPr>
              <a:t>care </a:t>
            </a:r>
          </a:p>
          <a:p>
            <a:pPr marL="165100" indent="0" algn="just">
              <a:buNone/>
            </a:pPr>
            <a:endParaRPr lang="en-GB" dirty="0">
              <a:ea typeface="+mn-lt"/>
              <a:cs typeface="+mn-lt"/>
            </a:endParaRPr>
          </a:p>
          <a:p>
            <a:pPr algn="just"/>
            <a:r>
              <a:rPr lang="en-GB" sz="2000" b="1" dirty="0"/>
              <a:t>FNSP eligibility</a:t>
            </a:r>
            <a:endParaRPr lang="en-GB" sz="2000" dirty="0"/>
          </a:p>
          <a:p>
            <a:pPr algn="just">
              <a:buFont typeface="Wingdings" panose="05000000000000000000" pitchFamily="2" charset="2"/>
              <a:buChar char="Ø"/>
            </a:pPr>
            <a:r>
              <a:rPr lang="en-GB" sz="2000" dirty="0"/>
              <a:t> Any family network member, including birth parents, of a child who is under s.17 or 47 and is not Looked After; and </a:t>
            </a:r>
          </a:p>
          <a:p>
            <a:pPr algn="just">
              <a:buFont typeface="Wingdings" panose="05000000000000000000" pitchFamily="2" charset="2"/>
              <a:buChar char="Ø"/>
            </a:pPr>
            <a:endParaRPr lang="en-GB" sz="2000" dirty="0"/>
          </a:p>
          <a:p>
            <a:pPr algn="just">
              <a:buFont typeface="Wingdings" panose="05000000000000000000" pitchFamily="2" charset="2"/>
              <a:buChar char="Ø"/>
            </a:pPr>
            <a:r>
              <a:rPr lang="en-GB" sz="2000" dirty="0"/>
              <a:t> Family network members, including birth parents, for a child in Targeted Early Help (part of Family Help) are also eligible. </a:t>
            </a:r>
          </a:p>
          <a:p>
            <a:pPr algn="just"/>
            <a:endParaRPr lang="en-GB" sz="2000" dirty="0"/>
          </a:p>
          <a:p>
            <a:pPr algn="just">
              <a:buFont typeface="Wingdings" panose="05000000000000000000" pitchFamily="2" charset="2"/>
              <a:buChar char="Ø"/>
            </a:pPr>
            <a:r>
              <a:rPr lang="en-GB" sz="2000" dirty="0"/>
              <a:t> FNSPs should be made via Family Group Decision Making Meetings (FGDM/FGC) and decision making for financial packages FNSPs can and should be used flexibly to ensure packages are tailored to the bespoke needs of the individual children and families. In some cases, this will be low-cost, short-term support, but some families will likely require higher-cost. </a:t>
            </a:r>
          </a:p>
        </p:txBody>
      </p:sp>
    </p:spTree>
    <p:extLst>
      <p:ext uri="{BB962C8B-B14F-4D97-AF65-F5344CB8AC3E}">
        <p14:creationId xmlns:p14="http://schemas.microsoft.com/office/powerpoint/2010/main" val="2178651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AD58A-849E-4AB5-3895-6608B3C92D9D}"/>
            </a:ext>
          </a:extLst>
        </p:cNvPr>
        <p:cNvGrpSpPr/>
        <p:nvPr/>
      </p:nvGrpSpPr>
      <p:grpSpPr>
        <a:xfrm>
          <a:off x="0" y="0"/>
          <a:ext cx="0" cy="0"/>
          <a:chOff x="0" y="0"/>
          <a:chExt cx="0" cy="0"/>
        </a:xfrm>
      </p:grpSpPr>
      <p:sp>
        <p:nvSpPr>
          <p:cNvPr id="2" name="Title 6">
            <a:extLst>
              <a:ext uri="{FF2B5EF4-FFF2-40B4-BE49-F238E27FC236}">
                <a16:creationId xmlns:a16="http://schemas.microsoft.com/office/drawing/2014/main" id="{FA91AF45-5004-25FB-F317-EA111FED2B84}"/>
              </a:ext>
            </a:extLst>
          </p:cNvPr>
          <p:cNvSpPr>
            <a:spLocks noGrp="1"/>
          </p:cNvSpPr>
          <p:nvPr>
            <p:ph type="title"/>
          </p:nvPr>
        </p:nvSpPr>
        <p:spPr>
          <a:xfrm>
            <a:off x="203498" y="599768"/>
            <a:ext cx="10621817" cy="1238863"/>
          </a:xfrm>
        </p:spPr>
        <p:txBody>
          <a:bodyPr>
            <a:normAutofit fontScale="90000"/>
          </a:bodyPr>
          <a:lstStyle/>
          <a:p>
            <a:br>
              <a:rPr lang="en-GB" sz="2800" dirty="0"/>
            </a:br>
            <a:r>
              <a:rPr lang="en-GB" sz="2800" dirty="0"/>
              <a:t>Part 2 – Delivering Family Network Support Packages (FNSPs</a:t>
            </a:r>
            <a:r>
              <a:rPr lang="en-GB" sz="2400" dirty="0"/>
              <a:t>)</a:t>
            </a:r>
            <a:br>
              <a:rPr lang="en-GB" sz="2400" dirty="0"/>
            </a:br>
            <a:br>
              <a:rPr lang="en-GB" sz="2800" dirty="0"/>
            </a:br>
            <a:br>
              <a:rPr lang="en-GB" sz="2800" dirty="0"/>
            </a:br>
            <a:endParaRPr lang="en-GB" sz="2800" dirty="0">
              <a:solidFill>
                <a:srgbClr val="0070C0"/>
              </a:solidFill>
            </a:endParaRPr>
          </a:p>
        </p:txBody>
      </p:sp>
      <p:sp>
        <p:nvSpPr>
          <p:cNvPr id="3" name="TextBox 2">
            <a:extLst>
              <a:ext uri="{FF2B5EF4-FFF2-40B4-BE49-F238E27FC236}">
                <a16:creationId xmlns:a16="http://schemas.microsoft.com/office/drawing/2014/main" id="{C28D18A1-4A82-5C52-2342-7B938F6E77D2}"/>
              </a:ext>
            </a:extLst>
          </p:cNvPr>
          <p:cNvSpPr txBox="1"/>
          <p:nvPr/>
        </p:nvSpPr>
        <p:spPr>
          <a:xfrm>
            <a:off x="9190182" y="5450609"/>
            <a:ext cx="24257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1978ABFD-7E02-711C-B6CF-16F93D81D0A3}"/>
              </a:ext>
            </a:extLst>
          </p:cNvPr>
          <p:cNvSpPr txBox="1"/>
          <p:nvPr/>
        </p:nvSpPr>
        <p:spPr>
          <a:xfrm>
            <a:off x="442452" y="1569410"/>
            <a:ext cx="11173430" cy="3785652"/>
          </a:xfrm>
          <a:prstGeom prst="rect">
            <a:avLst/>
          </a:prstGeom>
          <a:noFill/>
        </p:spPr>
        <p:txBody>
          <a:bodyPr wrap="square">
            <a:spAutoFit/>
          </a:bodyPr>
          <a:lstStyle/>
          <a:p>
            <a:pPr marL="165100" indent="0">
              <a:buNone/>
            </a:pPr>
            <a:r>
              <a:rPr lang="en-GB" sz="2000" b="1" dirty="0"/>
              <a:t>Examples of funding</a:t>
            </a:r>
          </a:p>
          <a:p>
            <a:pPr marL="165100" indent="0">
              <a:buNone/>
            </a:pPr>
            <a:r>
              <a:rPr lang="en-GB" sz="2000" b="1" dirty="0"/>
              <a:t> </a:t>
            </a:r>
            <a:r>
              <a:rPr lang="en-GB" sz="2000" dirty="0">
                <a:ea typeface="+mn-lt"/>
                <a:cs typeface="+mn-lt"/>
              </a:rPr>
              <a:t>Activity passes </a:t>
            </a:r>
          </a:p>
          <a:p>
            <a:pPr marL="165100" indent="0">
              <a:buNone/>
            </a:pPr>
            <a:r>
              <a:rPr lang="en-GB" sz="2000" dirty="0">
                <a:ea typeface="+mn-lt"/>
                <a:cs typeface="+mn-lt"/>
              </a:rPr>
              <a:t>Training </a:t>
            </a:r>
          </a:p>
          <a:p>
            <a:pPr marL="165100" indent="0">
              <a:buNone/>
            </a:pPr>
            <a:r>
              <a:rPr lang="en-GB" sz="2000" dirty="0">
                <a:ea typeface="+mn-lt"/>
                <a:cs typeface="+mn-lt"/>
              </a:rPr>
              <a:t>Baby/toddler equipment </a:t>
            </a:r>
          </a:p>
          <a:p>
            <a:pPr marL="165100" indent="0">
              <a:buNone/>
            </a:pPr>
            <a:r>
              <a:rPr lang="en-GB" sz="2000" dirty="0">
                <a:ea typeface="+mn-lt"/>
                <a:cs typeface="+mn-lt"/>
              </a:rPr>
              <a:t>Furniture </a:t>
            </a:r>
          </a:p>
          <a:p>
            <a:pPr marL="165100" indent="0">
              <a:buNone/>
            </a:pPr>
            <a:r>
              <a:rPr lang="en-GB" sz="2000" dirty="0">
                <a:ea typeface="+mn-lt"/>
                <a:cs typeface="+mn-lt"/>
              </a:rPr>
              <a:t>Home adaptations </a:t>
            </a:r>
          </a:p>
          <a:p>
            <a:pPr marL="165100" indent="0">
              <a:buNone/>
            </a:pPr>
            <a:r>
              <a:rPr lang="en-GB" sz="2000" dirty="0">
                <a:ea typeface="+mn-lt"/>
                <a:cs typeface="+mn-lt"/>
              </a:rPr>
              <a:t>Deposits for social housing or rental properties </a:t>
            </a:r>
          </a:p>
          <a:p>
            <a:pPr marL="165100" indent="0">
              <a:buNone/>
            </a:pPr>
            <a:r>
              <a:rPr lang="en-GB" sz="2000" dirty="0">
                <a:ea typeface="+mn-lt"/>
                <a:cs typeface="+mn-lt"/>
              </a:rPr>
              <a:t>Income supplements </a:t>
            </a:r>
          </a:p>
          <a:p>
            <a:pPr marL="165100" indent="0">
              <a:buNone/>
            </a:pPr>
            <a:r>
              <a:rPr lang="en-GB" sz="2000" dirty="0">
                <a:ea typeface="+mn-lt"/>
                <a:cs typeface="+mn-lt"/>
              </a:rPr>
              <a:t>Rent/mortgage payments </a:t>
            </a:r>
          </a:p>
          <a:p>
            <a:pPr marL="165100" indent="0">
              <a:buNone/>
            </a:pPr>
            <a:r>
              <a:rPr lang="en-GB" sz="2000" dirty="0">
                <a:ea typeface="+mn-lt"/>
                <a:cs typeface="+mn-lt"/>
              </a:rPr>
              <a:t>Vehicles </a:t>
            </a:r>
          </a:p>
          <a:p>
            <a:pPr marL="165100" indent="0">
              <a:buNone/>
            </a:pPr>
            <a:r>
              <a:rPr lang="en-GB" sz="2000" dirty="0">
                <a:ea typeface="+mn-lt"/>
                <a:cs typeface="+mn-lt"/>
              </a:rPr>
              <a:t>Travel costs </a:t>
            </a:r>
          </a:p>
          <a:p>
            <a:pPr marL="165100" indent="0">
              <a:buNone/>
            </a:pPr>
            <a:r>
              <a:rPr lang="en-GB" sz="2000" dirty="0">
                <a:ea typeface="+mn-lt"/>
                <a:cs typeface="+mn-lt"/>
              </a:rPr>
              <a:t>Visas and travel costs for overseas family network members</a:t>
            </a:r>
            <a:endParaRPr lang="en-GB" sz="2000" dirty="0"/>
          </a:p>
        </p:txBody>
      </p:sp>
    </p:spTree>
    <p:extLst>
      <p:ext uri="{BB962C8B-B14F-4D97-AF65-F5344CB8AC3E}">
        <p14:creationId xmlns:p14="http://schemas.microsoft.com/office/powerpoint/2010/main" val="110899732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62EB3B95483374DA79B80E8AB78D731" ma:contentTypeVersion="36" ma:contentTypeDescription="Create a new document." ma:contentTypeScope="" ma:versionID="2a817239afcfdedcc090d11c9bf500f9">
  <xsd:schema xmlns:xsd="http://www.w3.org/2001/XMLSchema" xmlns:xs="http://www.w3.org/2001/XMLSchema" xmlns:p="http://schemas.microsoft.com/office/2006/metadata/properties" xmlns:ns2="ea687a02-483e-436b-a7fb-a882d6627bed" xmlns:ns3="0603111c-53c3-4fa4-9fc9-571bae8c77d8" targetNamespace="http://schemas.microsoft.com/office/2006/metadata/properties" ma:root="true" ma:fieldsID="9f740dd6e65ecc46008d0b1dcdd489f0" ns2:_="" ns3:_="">
    <xsd:import namespace="ea687a02-483e-436b-a7fb-a882d6627bed"/>
    <xsd:import namespace="0603111c-53c3-4fa4-9fc9-571bae8c77d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Status" minOccurs="0"/>
                <xsd:element ref="ns2:_Flow_SignoffStatus" minOccurs="0"/>
                <xsd:element ref="ns2:MediaServiceBillingMetadata" minOccurs="0"/>
                <xsd:element ref="ns2:Colour_x0020_Code_x0020_Categories" minOccurs="0"/>
                <xsd:element ref="ns2:Year" minOccurs="0"/>
                <xsd:element ref="ns2:Yearrecorded" minOccurs="0"/>
                <xsd:element ref="ns2:Topicsfeatured" minOccurs="0"/>
                <xsd:element ref="ns2:Topicsreferenced" minOccurs="0"/>
                <xsd:element ref="ns2:LocationofKC" minOccurs="0"/>
                <xsd:element ref="ns2:Howmanychildren_x003f_" minOccurs="0"/>
                <xsd:element ref="ns2:CYPages" minOccurs="0"/>
                <xsd:element ref="ns2:RelationshiptoKCCYP" minOccurs="0"/>
                <xsd:element ref="ns2:Alphabet" minOccurs="0"/>
                <xsd:element ref="ns2:Category" minOccurs="0"/>
                <xsd:element ref="ns2:Incl_x002e_subjectimag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687a02-483e-436b-a7fb-a882d6627b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a686f78-fedb-42a3-a6dc-ce4ea9408de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Status" ma:index="25" nillable="true" ma:displayName="Status" ma:default="Drafts/Work in progress" ma:format="Dropdown" ma:internalName="Status">
      <xsd:simpleType>
        <xsd:union memberTypes="dms:Text">
          <xsd:simpleType>
            <xsd:restriction base="dms:Choice">
              <xsd:enumeration value="Drafts/Work in progress"/>
              <xsd:enumeration value="Ongoing"/>
              <xsd:enumeration value="Completed"/>
            </xsd:restriction>
          </xsd:simpleType>
        </xsd:union>
      </xsd:simpleType>
    </xsd:element>
    <xsd:element name="_Flow_SignoffStatus" ma:index="26" nillable="true" ma:displayName="Sign-off status" ma:internalName="Sign_x002d_off_x0020_status">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element name="Colour_x0020_Code_x0020_Categories" ma:index="28" nillable="true" ma:displayName="Colour Code Categories" ma:default="Green - Current funder" ma:description="Colour Code Categories" ma:format="RadioButtons" ma:internalName="Colour_x0020_Code_x0020_Categories">
      <xsd:simpleType>
        <xsd:restriction base="dms:Choice">
          <xsd:enumeration value="Green - Current funder"/>
          <xsd:enumeration value="Orange - Previous funder"/>
          <xsd:enumeration value="Purple - Never funded"/>
          <xsd:enumeration value="Red - Closed"/>
          <xsd:enumeration value="Blue - Over income threshold"/>
        </xsd:restriction>
      </xsd:simpleType>
    </xsd:element>
    <xsd:element name="Year" ma:index="29" nillable="true" ma:displayName="Year supplied to FR" ma:description="Which year the document was supplied to FR team (not the individual case study!)" ma:format="Dropdown" ma:internalName="Year">
      <xsd:simpleType>
        <xsd:restriction base="dms:Choice">
          <xsd:enumeration value="Pre 2023"/>
          <xsd:enumeration value="2023"/>
          <xsd:enumeration value="2024"/>
          <xsd:enumeration value="2025"/>
          <xsd:enumeration value="2026"/>
        </xsd:restriction>
      </xsd:simpleType>
    </xsd:element>
    <xsd:element name="Yearrecorded" ma:index="30" nillable="true" ma:displayName="Year recorded/happened" ma:description="The year in which the case study was recorded or happened" ma:format="Dropdown" ma:internalName="Yearrecorded">
      <xsd:simpleType>
        <xsd:restriction base="dms:Choice">
          <xsd:enumeration value="Pre 2023"/>
          <xsd:enumeration value="2023"/>
          <xsd:enumeration value="2024"/>
          <xsd:enumeration value="2025"/>
          <xsd:enumeration value="2026"/>
          <xsd:enumeration value="Unknown"/>
        </xsd:restriction>
      </xsd:simpleType>
    </xsd:element>
    <xsd:element name="Topicsfeatured" ma:index="31" nillable="true" ma:displayName="Kinship Services" ma:description="Which areas of Kinships work are referenced in the case study" ma:format="Dropdown" ma:internalName="Topicsfeatured">
      <xsd:complexType>
        <xsd:complexContent>
          <xsd:extension base="dms:MultiChoice">
            <xsd:sequence>
              <xsd:element name="Value" maxOccurs="unbounded" minOccurs="0" nillable="true">
                <xsd:simpleType>
                  <xsd:restriction base="dms:Choice">
                    <xsd:enumeration value="Advice"/>
                    <xsd:enumeration value="Peer Support"/>
                    <xsd:enumeration value="Someone Like Me"/>
                    <xsd:enumeration value="Campaigning"/>
                    <xsd:enumeration value="Grants Officer"/>
                    <xsd:enumeration value="Family Worker"/>
                    <xsd:enumeration value="Training &amp; Workshops"/>
                    <xsd:enumeration value="Research / Co-development"/>
                  </xsd:restriction>
                </xsd:simpleType>
              </xsd:element>
            </xsd:sequence>
          </xsd:extension>
        </xsd:complexContent>
      </xsd:complexType>
    </xsd:element>
    <xsd:element name="Topicsreferenced" ma:index="32" nillable="true" ma:displayName="Topics referenced" ma:description="Which topics and challenges are mentioned in the case study" ma:format="Dropdown" ma:internalName="Topicsreferenced">
      <xsd:complexType>
        <xsd:complexContent>
          <xsd:extension base="dms:MultiChoice">
            <xsd:sequence>
              <xsd:element name="Value" maxOccurs="unbounded" minOccurs="0" nillable="true">
                <xsd:simpleType>
                  <xsd:restriction base="dms:Choice">
                    <xsd:enumeration value="Financial"/>
                    <xsd:enumeration value="Legal"/>
                    <xsd:enumeration value="Physical health"/>
                    <xsd:enumeration value="Mental health"/>
                    <xsd:enumeration value="Isolation / loneliness"/>
                    <xsd:enumeration value="Living arrangements"/>
                    <xsd:enumeration value="Contact with parents"/>
                    <xsd:enumeration value="Abuse / neglect"/>
                    <xsd:enumeration value="CYP behaviour"/>
                    <xsd:enumeration value="SEND"/>
                    <xsd:enumeration value="School"/>
                    <xsd:enumeration value="Employment"/>
                    <xsd:enumeration value="Local Authority"/>
                    <xsd:enumeration value="Police / Prison"/>
                    <xsd:enumeration value="Bereavement"/>
                    <xsd:enumeration value="Minority groups (incl. LGBTQ+)"/>
                  </xsd:restriction>
                </xsd:simpleType>
              </xsd:element>
            </xsd:sequence>
          </xsd:extension>
        </xsd:complexContent>
      </xsd:complexType>
    </xsd:element>
    <xsd:element name="LocationofKC" ma:index="33" nillable="true" ma:displayName="Location of KC" ma:description="Where does the featured KC live?" ma:format="Dropdown" ma:internalName="LocationofKC">
      <xsd:simpleType>
        <xsd:restriction base="dms:Choice">
          <xsd:enumeration value="NE England"/>
          <xsd:enumeration value="NW England"/>
          <xsd:enumeration value="Yorkshire &amp; Humber"/>
          <xsd:enumeration value="Wales"/>
          <xsd:enumeration value="W Midlands"/>
          <xsd:enumeration value="E Midlands"/>
          <xsd:enumeration value="E England"/>
          <xsd:enumeration value="London"/>
          <xsd:enumeration value="SW England"/>
          <xsd:enumeration value="SE England"/>
        </xsd:restriction>
      </xsd:simpleType>
    </xsd:element>
    <xsd:element name="Howmanychildren_x003f_" ma:index="34" nillable="true" ma:displayName="How many children?" ma:description="How many children is the KC raising (incl. biological if known)" ma:format="Dropdown" ma:internalName="Howmanychildren_x003f_">
      <xsd:simpleType>
        <xsd:restriction base="dms:Choice">
          <xsd:enumeration value="1"/>
          <xsd:enumeration value="2"/>
          <xsd:enumeration value="3 or more"/>
        </xsd:restriction>
      </xsd:simpleType>
    </xsd:element>
    <xsd:element name="CYPages" ma:index="35" nillable="true" ma:displayName="CYP ages" ma:description="How old is/are the kinship child/children?" ma:format="Dropdown" ma:internalName="CYPages">
      <xsd:simpleType>
        <xsd:restriction base="dms:Choice">
          <xsd:enumeration value="Under 2"/>
          <xsd:enumeration value="2-5"/>
          <xsd:enumeration value="5-10"/>
          <xsd:enumeration value="10-15"/>
          <xsd:enumeration value="16-18"/>
          <xsd:enumeration value="18+"/>
          <xsd:enumeration value="Multiple / Various"/>
        </xsd:restriction>
      </xsd:simpleType>
    </xsd:element>
    <xsd:element name="RelationshiptoKCCYP" ma:index="36" nillable="true" ma:displayName="KC relationship to CYP" ma:description="How is the KC related (or not) to the CYP they care for?" ma:format="Dropdown" ma:internalName="RelationshiptoKCCYP">
      <xsd:simpleType>
        <xsd:restriction base="dms:Choice">
          <xsd:enumeration value="Grandparent"/>
          <xsd:enumeration value="Aunt / Uncle"/>
          <xsd:enumeration value="Sibling"/>
          <xsd:enumeration value="Not blood related"/>
        </xsd:restriction>
      </xsd:simpleType>
    </xsd:element>
    <xsd:element name="Alphabet" ma:index="37" nillable="true" ma:displayName="Alphabet" ma:description="A-E, F-J, K-O, P-T, U-Z, )-9" ma:format="Dropdown" ma:internalName="Alphabet">
      <xsd:simpleType>
        <xsd:restriction base="dms:Choice">
          <xsd:enumeration value="A-E"/>
          <xsd:enumeration value="F-J"/>
          <xsd:enumeration value="K-O"/>
          <xsd:enumeration value="P-T"/>
          <xsd:enumeration value="U-Z"/>
          <xsd:enumeration value="0-9"/>
        </xsd:restriction>
      </xsd:simpleType>
    </xsd:element>
    <xsd:element name="Category" ma:index="38" nillable="true" ma:displayName="Category" ma:description="History, Status &amp; exclusions" ma:format="Dropdown" ma:internalName="Category">
      <xsd:simpleType>
        <xsd:restriction base="dms:Choice">
          <xsd:enumeration value="Current funder"/>
          <xsd:enumeration value="Previous funder"/>
          <xsd:enumeration value="Never funded"/>
          <xsd:enumeration value="Closed / Winding down"/>
          <xsd:enumeration value="Kinship ineligible"/>
          <xsd:enumeration value="Misc"/>
        </xsd:restriction>
      </xsd:simpleType>
    </xsd:element>
    <xsd:element name="Incl_x002e_subjectimage" ma:index="39" nillable="true" ma:displayName="Incl. subject image" ma:description="Does this case study include an approved image of the subject?" ma:format="Dropdown" ma:internalName="Incl_x002e_subjectimage">
      <xsd:simpleType>
        <xsd:restriction base="dms:Choice">
          <xsd:enumeration value="Yes"/>
          <xsd:enumeration value="No"/>
        </xsd:restriction>
      </xsd:simpleType>
    </xsd:element>
  </xsd:schema>
  <xsd:schema xmlns:xsd="http://www.w3.org/2001/XMLSchema" xmlns:xs="http://www.w3.org/2001/XMLSchema" xmlns:dms="http://schemas.microsoft.com/office/2006/documentManagement/types" xmlns:pc="http://schemas.microsoft.com/office/infopath/2007/PartnerControls" targetNamespace="0603111c-53c3-4fa4-9fc9-571bae8c77d8"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20f1943-b53c-4c68-b36b-0f5e505f39e5}" ma:internalName="TaxCatchAll" ma:showField="CatchAllData" ma:web="0603111c-53c3-4fa4-9fc9-571bae8c77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a687a02-483e-436b-a7fb-a882d6627bed">
      <Terms xmlns="http://schemas.microsoft.com/office/infopath/2007/PartnerControls"/>
    </lcf76f155ced4ddcb4097134ff3c332f>
    <CYPages xmlns="ea687a02-483e-436b-a7fb-a882d6627bed" xsi:nil="true"/>
    <Yearrecorded xmlns="ea687a02-483e-436b-a7fb-a882d6627bed" xsi:nil="true"/>
    <Category xmlns="ea687a02-483e-436b-a7fb-a882d6627bed" xsi:nil="true"/>
    <Colour_x0020_Code_x0020_Categories xmlns="ea687a02-483e-436b-a7fb-a882d6627bed">Green - Current funder</Colour_x0020_Code_x0020_Categories>
    <Topicsfeatured xmlns="ea687a02-483e-436b-a7fb-a882d6627bed" xsi:nil="true"/>
    <Status xmlns="ea687a02-483e-436b-a7fb-a882d6627bed">Drafts/Work in progress</Status>
    <Howmanychildren_x003f_ xmlns="ea687a02-483e-436b-a7fb-a882d6627bed" xsi:nil="true"/>
    <Incl_x002e_subjectimage xmlns="ea687a02-483e-436b-a7fb-a882d6627bed" xsi:nil="true"/>
    <RelationshiptoKCCYP xmlns="ea687a02-483e-436b-a7fb-a882d6627bed" xsi:nil="true"/>
    <_Flow_SignoffStatus xmlns="ea687a02-483e-436b-a7fb-a882d6627bed" xsi:nil="true"/>
    <Topicsreferenced xmlns="ea687a02-483e-436b-a7fb-a882d6627bed" xsi:nil="true"/>
    <TaxCatchAll xmlns="0603111c-53c3-4fa4-9fc9-571bae8c77d8" xsi:nil="true"/>
    <Alphabet xmlns="ea687a02-483e-436b-a7fb-a882d6627bed" xsi:nil="true"/>
    <Year xmlns="ea687a02-483e-436b-a7fb-a882d6627bed" xsi:nil="true"/>
    <LocationofKC xmlns="ea687a02-483e-436b-a7fb-a882d6627be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FABDFF1-2A5B-4879-8FF4-D4B1EED876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687a02-483e-436b-a7fb-a882d6627bed"/>
    <ds:schemaRef ds:uri="0603111c-53c3-4fa4-9fc9-571bae8c77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F540452-C4D0-4A24-AA12-BBA9AD40C139}">
  <ds:schemaRefs>
    <ds:schemaRef ds:uri="http://schemas.microsoft.com/office/2006/metadata/properties"/>
    <ds:schemaRef ds:uri="http://schemas.microsoft.com/office/infopath/2007/PartnerControls"/>
    <ds:schemaRef ds:uri="ea687a02-483e-436b-a7fb-a882d6627bed"/>
    <ds:schemaRef ds:uri="0603111c-53c3-4fa4-9fc9-571bae8c77d8"/>
  </ds:schemaRefs>
</ds:datastoreItem>
</file>

<file path=customXml/itemProps3.xml><?xml version="1.0" encoding="utf-8"?>
<ds:datastoreItem xmlns:ds="http://schemas.openxmlformats.org/officeDocument/2006/customXml" ds:itemID="{6B7BC75A-DC4E-499F-B543-2D601A8C755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149</TotalTime>
  <Words>2123</Words>
  <Application>Microsoft Office PowerPoint</Application>
  <PresentationFormat>Widescreen</PresentationFormat>
  <Paragraphs>161</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1_Office Theme</vt:lpstr>
      <vt:lpstr>   North East Lincolnshire Council Kinship Zone   Queenie Carrie- Deputy Service Director – Regulated Services &amp; Claire Brodie- Kinship Zone lead.</vt:lpstr>
      <vt:lpstr>   </vt:lpstr>
      <vt:lpstr>   </vt:lpstr>
      <vt:lpstr>   </vt:lpstr>
      <vt:lpstr>   </vt:lpstr>
      <vt:lpstr>   </vt:lpstr>
      <vt:lpstr>   </vt:lpstr>
      <vt:lpstr>   </vt:lpstr>
      <vt:lpstr> Part 2 – Delivering Family Network Support Packages (FNSPs)   </vt:lpstr>
      <vt:lpstr> Part 2 – Delivering Family Network Support Packages (FNSPs) progress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Helen Davis (NELC)</dc:creator>
  <cp:lastModifiedBy>Claire Brodie (NELC)</cp:lastModifiedBy>
  <cp:revision>6</cp:revision>
  <dcterms:created xsi:type="dcterms:W3CDTF">2026-03-05T09:42:12Z</dcterms:created>
  <dcterms:modified xsi:type="dcterms:W3CDTF">2026-07-10T09:07:24Z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c2c4f90-508d-489a-8965-0bad9512f598_Enabled">
    <vt:lpwstr>true</vt:lpwstr>
  </property>
  <property fmtid="{D5CDD505-2E9C-101B-9397-08002B2CF9AE}" pid="3" name="MSIP_Label_cc2c4f90-508d-489a-8965-0bad9512f598_SetDate">
    <vt:lpwstr>2026-03-05T09:42:44Z</vt:lpwstr>
  </property>
  <property fmtid="{D5CDD505-2E9C-101B-9397-08002B2CF9AE}" pid="4" name="MSIP_Label_cc2c4f90-508d-489a-8965-0bad9512f598_Method">
    <vt:lpwstr>Privileged</vt:lpwstr>
  </property>
  <property fmtid="{D5CDD505-2E9C-101B-9397-08002B2CF9AE}" pid="5" name="MSIP_Label_cc2c4f90-508d-489a-8965-0bad9512f598_Name">
    <vt:lpwstr>OFFICIAL</vt:lpwstr>
  </property>
  <property fmtid="{D5CDD505-2E9C-101B-9397-08002B2CF9AE}" pid="6" name="MSIP_Label_cc2c4f90-508d-489a-8965-0bad9512f598_SiteId">
    <vt:lpwstr>2000653a-c2c6-4009-ac5a-2455bfbfb61d</vt:lpwstr>
  </property>
  <property fmtid="{D5CDD505-2E9C-101B-9397-08002B2CF9AE}" pid="7" name="MSIP_Label_cc2c4f90-508d-489a-8965-0bad9512f598_ActionId">
    <vt:lpwstr>d217cf95-2cd9-4cbe-bd83-721e6cda6c1b</vt:lpwstr>
  </property>
  <property fmtid="{D5CDD505-2E9C-101B-9397-08002B2CF9AE}" pid="8" name="MSIP_Label_cc2c4f90-508d-489a-8965-0bad9512f598_ContentBits">
    <vt:lpwstr>1</vt:lpwstr>
  </property>
  <property fmtid="{D5CDD505-2E9C-101B-9397-08002B2CF9AE}" pid="9" name="MSIP_Label_cc2c4f90-508d-489a-8965-0bad9512f598_Tag">
    <vt:lpwstr>10, 0, 1, 1</vt:lpwstr>
  </property>
  <property fmtid="{D5CDD505-2E9C-101B-9397-08002B2CF9AE}" pid="10" name="ClassificationContentMarkingHeaderLocations">
    <vt:lpwstr>1_Office Theme:5</vt:lpwstr>
  </property>
  <property fmtid="{D5CDD505-2E9C-101B-9397-08002B2CF9AE}" pid="11" name="ClassificationContentMarkingHeaderText">
    <vt:lpwstr>OFFICIAL</vt:lpwstr>
  </property>
  <property fmtid="{D5CDD505-2E9C-101B-9397-08002B2CF9AE}" pid="12" name="ContentTypeId">
    <vt:lpwstr>0x010100062EB3B95483374DA79B80E8AB78D731</vt:lpwstr>
  </property>
  <property fmtid="{D5CDD505-2E9C-101B-9397-08002B2CF9AE}" pid="13" name="MSIP_Label_e79206f5-52bd-47df-9bf0-d36fd053d8b9_Enabled">
    <vt:lpwstr>true</vt:lpwstr>
  </property>
  <property fmtid="{D5CDD505-2E9C-101B-9397-08002B2CF9AE}" pid="14" name="MSIP_Label_e79206f5-52bd-47df-9bf0-d36fd053d8b9_SetDate">
    <vt:lpwstr>2026-07-10T09:07:23Z</vt:lpwstr>
  </property>
  <property fmtid="{D5CDD505-2E9C-101B-9397-08002B2CF9AE}" pid="15" name="MSIP_Label_e79206f5-52bd-47df-9bf0-d36fd053d8b9_Method">
    <vt:lpwstr>Standard</vt:lpwstr>
  </property>
  <property fmtid="{D5CDD505-2E9C-101B-9397-08002B2CF9AE}" pid="16" name="MSIP_Label_e79206f5-52bd-47df-9bf0-d36fd053d8b9_Name">
    <vt:lpwstr>defa4170-0d19-0005-0004-bc88714345d2</vt:lpwstr>
  </property>
  <property fmtid="{D5CDD505-2E9C-101B-9397-08002B2CF9AE}" pid="17" name="MSIP_Label_e79206f5-52bd-47df-9bf0-d36fd053d8b9_SiteId">
    <vt:lpwstr>0bf0f9d7-46bf-4e5d-acd0-1599979a633d</vt:lpwstr>
  </property>
  <property fmtid="{D5CDD505-2E9C-101B-9397-08002B2CF9AE}" pid="18" name="MSIP_Label_e79206f5-52bd-47df-9bf0-d36fd053d8b9_ActionId">
    <vt:lpwstr>7ae3c77c-1475-468c-baca-432a32c380a5</vt:lpwstr>
  </property>
  <property fmtid="{D5CDD505-2E9C-101B-9397-08002B2CF9AE}" pid="19" name="MSIP_Label_e79206f5-52bd-47df-9bf0-d36fd053d8b9_ContentBits">
    <vt:lpwstr>0</vt:lpwstr>
  </property>
  <property fmtid="{D5CDD505-2E9C-101B-9397-08002B2CF9AE}" pid="20" name="MSIP_Label_e79206f5-52bd-47df-9bf0-d36fd053d8b9_Tag">
    <vt:lpwstr>10, 3, 0, 2</vt:lpwstr>
  </property>
  <property fmtid="{D5CDD505-2E9C-101B-9397-08002B2CF9AE}" pid="21" name="MediaServiceImageTags">
    <vt:lpwstr/>
  </property>
</Properties>
</file>