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1" r:id="rId5"/>
    <p:sldId id="282" r:id="rId6"/>
    <p:sldId id="284" r:id="rId7"/>
    <p:sldId id="283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A82C3-62D0-40BD-AF4D-A00C0A02182F}" v="16" dt="2026-07-13T10:45:27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94"/>
  </p:normalViewPr>
  <p:slideViewPr>
    <p:cSldViewPr snapToGrid="0">
      <p:cViewPr varScale="1">
        <p:scale>
          <a:sx n="59" d="100"/>
          <a:sy n="59" d="100"/>
        </p:scale>
        <p:origin x="13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50774D-B401-5BCD-5D2E-1A9AD761E59C}"/>
              </a:ext>
            </a:extLst>
          </p:cNvPr>
          <p:cNvSpPr/>
          <p:nvPr userDrawn="1"/>
        </p:nvSpPr>
        <p:spPr>
          <a:xfrm>
            <a:off x="0" y="171337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CFB42-D735-49E5-412F-9EF1F9A7C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1709" y="-171339"/>
            <a:ext cx="7110291" cy="720067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AE59A85-A893-EBE6-2C44-7CE090A3B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10" y="5660393"/>
            <a:ext cx="4880021" cy="4291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12ED22-1C25-7164-4D67-9B4EFB1C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10" y="4177361"/>
            <a:ext cx="5329918" cy="13255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3" name="Picture 12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8A4839D9-FE1D-4C14-778F-5234A33AAA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45" y="241203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a blue surface&#10;&#10;Description automatically generated">
            <a:extLst>
              <a:ext uri="{FF2B5EF4-FFF2-40B4-BE49-F238E27FC236}">
                <a16:creationId xmlns:a16="http://schemas.microsoft.com/office/drawing/2014/main" id="{643E7BA1-1E36-231F-862E-CBEC00C347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AC417C7-0172-2728-FC3D-A3FB5B7CF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5938" y="3703629"/>
            <a:ext cx="1888588" cy="17803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3480B-7142-D402-EC8B-BA627949DC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2029010"/>
            <a:ext cx="10149591" cy="71330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Picture Placeholder 24">
            <a:extLst>
              <a:ext uri="{FF2B5EF4-FFF2-40B4-BE49-F238E27FC236}">
                <a16:creationId xmlns:a16="http://schemas.microsoft.com/office/drawing/2014/main" id="{3BAA3190-3BA7-C4AD-4047-38EAF1AFDF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61633" y="3703628"/>
            <a:ext cx="1888588" cy="17803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4">
            <a:extLst>
              <a:ext uri="{FF2B5EF4-FFF2-40B4-BE49-F238E27FC236}">
                <a16:creationId xmlns:a16="http://schemas.microsoft.com/office/drawing/2014/main" id="{1B7C2A2A-FD03-373C-A0EB-7D07ACE7E9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65907" y="3703627"/>
            <a:ext cx="1888588" cy="17803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24">
            <a:extLst>
              <a:ext uri="{FF2B5EF4-FFF2-40B4-BE49-F238E27FC236}">
                <a16:creationId xmlns:a16="http://schemas.microsoft.com/office/drawing/2014/main" id="{B7F236DC-3D01-2AFC-31D4-4F8C367D53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87726" y="3667147"/>
            <a:ext cx="1888588" cy="17803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9EC24A3-3032-D70C-C4D9-A8CAB3869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5210305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6" name="Picture 15" descr="A yellow and blue sign&#10;&#10;Description automatically generated">
            <a:extLst>
              <a:ext uri="{FF2B5EF4-FFF2-40B4-BE49-F238E27FC236}">
                <a16:creationId xmlns:a16="http://schemas.microsoft.com/office/drawing/2014/main" id="{CDAAB918-81D3-6C7E-DE68-211EDA6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8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a blue surface&#10;&#10;Description automatically generated">
            <a:extLst>
              <a:ext uri="{FF2B5EF4-FFF2-40B4-BE49-F238E27FC236}">
                <a16:creationId xmlns:a16="http://schemas.microsoft.com/office/drawing/2014/main" id="{D49D6371-B916-661F-68DC-FD8EE5A24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2DE72DE-B296-9E1C-1B3F-43D5E1FC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6" y="2191019"/>
            <a:ext cx="4675908" cy="2366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ADBA752-5E9E-9233-1F35-A09584B4A755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16613" y="2187862"/>
            <a:ext cx="5707062" cy="3532187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 descr="A yellow and blue sign&#10;&#10;Description automatically generated">
            <a:extLst>
              <a:ext uri="{FF2B5EF4-FFF2-40B4-BE49-F238E27FC236}">
                <a16:creationId xmlns:a16="http://schemas.microsoft.com/office/drawing/2014/main" id="{8F0A49A4-5C9B-ADFB-33C4-57DF2A082D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sp>
        <p:nvSpPr>
          <p:cNvPr id="14" name="Title 6">
            <a:extLst>
              <a:ext uri="{FF2B5EF4-FFF2-40B4-BE49-F238E27FC236}">
                <a16:creationId xmlns:a16="http://schemas.microsoft.com/office/drawing/2014/main" id="{CF934B96-1308-91FB-E96A-AEB1AA7D5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5210305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9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BF16994-8446-BD1D-3839-FCA28FEE35CA}"/>
              </a:ext>
            </a:extLst>
          </p:cNvPr>
          <p:cNvSpPr/>
          <p:nvPr userDrawn="1"/>
        </p:nvSpPr>
        <p:spPr>
          <a:xfrm>
            <a:off x="459406" y="5489289"/>
            <a:ext cx="11273188" cy="942343"/>
          </a:xfrm>
          <a:prstGeom prst="roundRect">
            <a:avLst>
              <a:gd name="adj" fmla="val 45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4E912473-0666-BC24-205C-E073D4316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2306"/>
            <a:ext cx="5194987" cy="203630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F0E2C0-608E-99C1-78CB-1F9497F71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2152172"/>
            <a:ext cx="6135381" cy="29107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803CDBF5-75EE-1A8B-DCDA-C849A5981051}"/>
              </a:ext>
            </a:extLst>
          </p:cNvPr>
          <p:cNvSpPr/>
          <p:nvPr userDrawn="1"/>
        </p:nvSpPr>
        <p:spPr>
          <a:xfrm>
            <a:off x="6400799" y="3095468"/>
            <a:ext cx="5791200" cy="3762532"/>
          </a:xfrm>
          <a:custGeom>
            <a:avLst/>
            <a:gdLst>
              <a:gd name="connsiteX0" fmla="*/ 3762532 w 5791200"/>
              <a:gd name="connsiteY0" fmla="*/ 0 h 3762532"/>
              <a:gd name="connsiteX1" fmla="*/ 5713542 w 5791200"/>
              <a:gd name="connsiteY1" fmla="*/ 544714 h 3762532"/>
              <a:gd name="connsiteX2" fmla="*/ 5791200 w 5791200"/>
              <a:gd name="connsiteY2" fmla="*/ 594500 h 3762532"/>
              <a:gd name="connsiteX3" fmla="*/ 5791200 w 5791200"/>
              <a:gd name="connsiteY3" fmla="*/ 3762532 h 3762532"/>
              <a:gd name="connsiteX4" fmla="*/ 0 w 5791200"/>
              <a:gd name="connsiteY4" fmla="*/ 3762532 h 3762532"/>
              <a:gd name="connsiteX5" fmla="*/ 3762532 w 5791200"/>
              <a:gd name="connsiteY5" fmla="*/ 0 h 376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3762532">
                <a:moveTo>
                  <a:pt x="3762532" y="0"/>
                </a:moveTo>
                <a:cubicBezTo>
                  <a:pt x="4476841" y="0"/>
                  <a:pt x="5144658" y="199053"/>
                  <a:pt x="5713542" y="544714"/>
                </a:cubicBezTo>
                <a:lnTo>
                  <a:pt x="5791200" y="594500"/>
                </a:lnTo>
                <a:lnTo>
                  <a:pt x="5791200" y="3762532"/>
                </a:lnTo>
                <a:lnTo>
                  <a:pt x="0" y="3762532"/>
                </a:lnTo>
                <a:cubicBezTo>
                  <a:pt x="0" y="1684543"/>
                  <a:pt x="1684543" y="0"/>
                  <a:pt x="37625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BF7E3E-AAB4-6909-BF44-0255B78734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4053" y="1368711"/>
            <a:ext cx="5785731" cy="5489289"/>
          </a:xfrm>
          <a:prstGeom prst="rect">
            <a:avLst/>
          </a:prstGeom>
        </p:spPr>
      </p:pic>
      <p:sp>
        <p:nvSpPr>
          <p:cNvPr id="18" name="Title 6">
            <a:extLst>
              <a:ext uri="{FF2B5EF4-FFF2-40B4-BE49-F238E27FC236}">
                <a16:creationId xmlns:a16="http://schemas.microsoft.com/office/drawing/2014/main" id="{F491E739-7B8C-5268-A571-5B541192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10170259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21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05E3BB5-64F7-0B2D-A857-B5A789C1C8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1977923"/>
            <a:ext cx="5275264" cy="25824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23FFE17-7B79-0BC5-C8A7-71A4C8C51B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7140" y="1977923"/>
            <a:ext cx="5275264" cy="25824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A1CA434-AE7C-1986-8653-D744D8F0DBD0}"/>
              </a:ext>
            </a:extLst>
          </p:cNvPr>
          <p:cNvSpPr/>
          <p:nvPr userDrawn="1"/>
        </p:nvSpPr>
        <p:spPr>
          <a:xfrm>
            <a:off x="402874" y="5489289"/>
            <a:ext cx="11273188" cy="942343"/>
          </a:xfrm>
          <a:prstGeom prst="roundRect">
            <a:avLst>
              <a:gd name="adj" fmla="val 45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D2E52FEF-56DC-3A65-C45D-57EBFF9B1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2306"/>
            <a:ext cx="5194987" cy="2036307"/>
          </a:xfrm>
          <a:prstGeom prst="rect">
            <a:avLst/>
          </a:prstGeom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05BBDC82-B725-3A65-83B8-0E48BD8B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5210305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752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2DE72DE-B296-9E1C-1B3F-43D5E1FC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12" y="2036390"/>
            <a:ext cx="4426526" cy="3075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52EC52-ED91-DA14-3972-D3B4D60B09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13388" y="2036391"/>
            <a:ext cx="6096000" cy="3075256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F31826-93F0-DC63-4724-1FEAE875A369}"/>
              </a:ext>
            </a:extLst>
          </p:cNvPr>
          <p:cNvSpPr/>
          <p:nvPr userDrawn="1"/>
        </p:nvSpPr>
        <p:spPr>
          <a:xfrm>
            <a:off x="402874" y="5489289"/>
            <a:ext cx="11273188" cy="942343"/>
          </a:xfrm>
          <a:prstGeom prst="roundRect">
            <a:avLst>
              <a:gd name="adj" fmla="val 45228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E0CF9607-B808-6417-737A-C7D5304505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2306"/>
            <a:ext cx="5194987" cy="2036307"/>
          </a:xfrm>
          <a:prstGeom prst="rect">
            <a:avLst/>
          </a:prstGeom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A784213D-9742-7FB8-EE43-5AC0A7612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5210305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73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AFCB5D-AF9D-EF28-99D5-C35CFABF0F6C}"/>
              </a:ext>
            </a:extLst>
          </p:cNvPr>
          <p:cNvSpPr/>
          <p:nvPr userDrawn="1"/>
        </p:nvSpPr>
        <p:spPr>
          <a:xfrm>
            <a:off x="7676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F6BDE2A-EC90-8D01-7C48-3A341C1CF7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213674"/>
            <a:ext cx="12176647" cy="398191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The Foundry, 17 Oval Way ,London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3D119EF-58E9-2CE9-FC30-959F7714AF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383" y="5666422"/>
            <a:ext cx="12176648" cy="398192"/>
          </a:xfrm>
        </p:spPr>
        <p:txBody>
          <a:bodyPr>
            <a:normAutofit/>
          </a:bodyPr>
          <a:lstStyle>
            <a:lvl1pPr marL="0" indent="0" algn="ctr">
              <a:buNone/>
              <a:defRPr sz="1600" u="none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For Advice contact: 0300 123 7015 E: </a:t>
            </a:r>
            <a:r>
              <a:rPr lang="en-GB" dirty="0" err="1"/>
              <a:t>info@kinship.org.co.uk</a:t>
            </a:r>
            <a:r>
              <a:rPr lang="en-GB" dirty="0"/>
              <a:t>  T: 03300 167 235 </a:t>
            </a:r>
            <a:endParaRPr lang="en-US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4973510-6F85-595C-F93B-3760CBB7DE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173727"/>
            <a:ext cx="12207352" cy="540471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pPr lvl="0"/>
            <a:r>
              <a:rPr lang="en-GB" dirty="0" err="1"/>
              <a:t>compass.kinship.org.uk</a:t>
            </a:r>
            <a:endParaRPr lang="en-US" dirty="0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C652401F-FE09-CB52-4F53-2BE0136D31FA}"/>
              </a:ext>
            </a:extLst>
          </p:cNvPr>
          <p:cNvSpPr/>
          <p:nvPr userDrawn="1"/>
        </p:nvSpPr>
        <p:spPr>
          <a:xfrm>
            <a:off x="12184321" y="6858000"/>
            <a:ext cx="7679" cy="39709"/>
          </a:xfrm>
          <a:custGeom>
            <a:avLst/>
            <a:gdLst>
              <a:gd name="connsiteX0" fmla="*/ 0 w 7679"/>
              <a:gd name="connsiteY0" fmla="*/ 0 h 39709"/>
              <a:gd name="connsiteX1" fmla="*/ 7679 w 7679"/>
              <a:gd name="connsiteY1" fmla="*/ 0 h 39709"/>
              <a:gd name="connsiteX2" fmla="*/ 7679 w 7679"/>
              <a:gd name="connsiteY2" fmla="*/ 39709 h 39709"/>
              <a:gd name="connsiteX3" fmla="*/ 2596 w 7679"/>
              <a:gd name="connsiteY3" fmla="*/ 11246 h 39709"/>
              <a:gd name="connsiteX4" fmla="*/ 0 w 7679"/>
              <a:gd name="connsiteY4" fmla="*/ 0 h 3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9" h="39709">
                <a:moveTo>
                  <a:pt x="0" y="0"/>
                </a:moveTo>
                <a:lnTo>
                  <a:pt x="7679" y="0"/>
                </a:lnTo>
                <a:lnTo>
                  <a:pt x="7679" y="39709"/>
                </a:lnTo>
                <a:lnTo>
                  <a:pt x="2596" y="1124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07CF850A-4CC1-36C3-314B-773905C8DD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504" y="2121308"/>
            <a:ext cx="5194987" cy="203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14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DF5297-64A6-76A0-86B3-BFE93CA1F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6"/>
            <a:ext cx="12192000" cy="6856207"/>
          </a:xfrm>
          <a:prstGeom prst="rect">
            <a:avLst/>
          </a:prstGeom>
        </p:spPr>
      </p:pic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5138AC3-C818-7ACE-37E8-07CB6C32A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7" y="3338360"/>
            <a:ext cx="4985453" cy="258379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893C71D-CE02-3468-0D7F-7BC28B4D54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8" y="2347150"/>
            <a:ext cx="3690938" cy="495748"/>
          </a:xfrm>
        </p:spPr>
        <p:txBody>
          <a:bodyPr>
            <a:noAutofit/>
          </a:bodyPr>
          <a:lstStyle>
            <a:lvl1pPr marL="0" indent="0">
              <a:buNone/>
              <a:defRPr sz="3800" b="1" i="0">
                <a:solidFill>
                  <a:schemeClr val="accent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8" name="Picture 7" descr="A yellow and blue sign&#10;&#10;Description automatically generated">
            <a:extLst>
              <a:ext uri="{FF2B5EF4-FFF2-40B4-BE49-F238E27FC236}">
                <a16:creationId xmlns:a16="http://schemas.microsoft.com/office/drawing/2014/main" id="{D513A7E0-05BF-C742-DB19-2D7D0FDDFA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35" y="0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78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BBDABC5D-DD29-984A-9B39-94156DDE19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2D10A5-ABB3-7FE3-13E6-DAFCC942AB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7" y="3806285"/>
            <a:ext cx="7458830" cy="25837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" name="Picture 8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8AF7F685-0520-C7D6-0342-E8A82DFF14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29" y="135083"/>
            <a:ext cx="4379370" cy="171660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DAECB39-18F6-0AAD-F7A3-B0A1534E0B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65533" y="3090486"/>
            <a:ext cx="2210529" cy="495748"/>
          </a:xfrm>
        </p:spPr>
        <p:txBody>
          <a:bodyPr>
            <a:noAutofit/>
          </a:bodyPr>
          <a:lstStyle>
            <a:lvl1pPr marL="0" indent="0" algn="ctr">
              <a:buNone/>
              <a:defRPr sz="3800" b="1" i="0">
                <a:solidFill>
                  <a:schemeClr val="accent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4E3C1C85-C4E4-9535-E895-328D66E3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2012797"/>
            <a:ext cx="551263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68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19AB26C0-3D13-F8C5-B797-4250CACDC6DA}"/>
              </a:ext>
            </a:extLst>
          </p:cNvPr>
          <p:cNvSpPr/>
          <p:nvPr userDrawn="1"/>
        </p:nvSpPr>
        <p:spPr>
          <a:xfrm>
            <a:off x="6400799" y="3095468"/>
            <a:ext cx="5791200" cy="3762532"/>
          </a:xfrm>
          <a:custGeom>
            <a:avLst/>
            <a:gdLst>
              <a:gd name="connsiteX0" fmla="*/ 3762532 w 5791200"/>
              <a:gd name="connsiteY0" fmla="*/ 0 h 3762532"/>
              <a:gd name="connsiteX1" fmla="*/ 5713542 w 5791200"/>
              <a:gd name="connsiteY1" fmla="*/ 544714 h 3762532"/>
              <a:gd name="connsiteX2" fmla="*/ 5791200 w 5791200"/>
              <a:gd name="connsiteY2" fmla="*/ 594500 h 3762532"/>
              <a:gd name="connsiteX3" fmla="*/ 5791200 w 5791200"/>
              <a:gd name="connsiteY3" fmla="*/ 3762532 h 3762532"/>
              <a:gd name="connsiteX4" fmla="*/ 0 w 5791200"/>
              <a:gd name="connsiteY4" fmla="*/ 3762532 h 3762532"/>
              <a:gd name="connsiteX5" fmla="*/ 3762532 w 5791200"/>
              <a:gd name="connsiteY5" fmla="*/ 0 h 376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3762532">
                <a:moveTo>
                  <a:pt x="3762532" y="0"/>
                </a:moveTo>
                <a:cubicBezTo>
                  <a:pt x="4476841" y="0"/>
                  <a:pt x="5144658" y="199053"/>
                  <a:pt x="5713542" y="544714"/>
                </a:cubicBezTo>
                <a:lnTo>
                  <a:pt x="5791200" y="594500"/>
                </a:lnTo>
                <a:lnTo>
                  <a:pt x="5791200" y="3762532"/>
                </a:lnTo>
                <a:lnTo>
                  <a:pt x="0" y="3762532"/>
                </a:lnTo>
                <a:cubicBezTo>
                  <a:pt x="0" y="1684543"/>
                  <a:pt x="1684543" y="0"/>
                  <a:pt x="3762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D6581752-AB13-078D-43B8-05D7FBBF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585181"/>
            <a:ext cx="525780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E9F9CD2-047C-E5D6-3233-52E9AB2507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1" y="2398382"/>
            <a:ext cx="5412699" cy="23669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6" name="Picture 25" descr="A yellow and blue sign&#10;&#10;Description automatically generated">
            <a:extLst>
              <a:ext uri="{FF2B5EF4-FFF2-40B4-BE49-F238E27FC236}">
                <a16:creationId xmlns:a16="http://schemas.microsoft.com/office/drawing/2014/main" id="{07D9A233-98FA-EA11-0754-13F6A9337A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pic>
        <p:nvPicPr>
          <p:cNvPr id="4" name="Picture 3" descr="A person and child hugging&#10;&#10;AI-generated content may be incorrect.">
            <a:extLst>
              <a:ext uri="{FF2B5EF4-FFF2-40B4-BE49-F238E27FC236}">
                <a16:creationId xmlns:a16="http://schemas.microsoft.com/office/drawing/2014/main" id="{9E184FB1-5323-5EA6-8EB9-C0D703720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594" y="1258413"/>
            <a:ext cx="6035406" cy="559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51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BF16994-8446-BD1D-3839-FCA28FEE35CA}"/>
              </a:ext>
            </a:extLst>
          </p:cNvPr>
          <p:cNvSpPr/>
          <p:nvPr userDrawn="1"/>
        </p:nvSpPr>
        <p:spPr>
          <a:xfrm>
            <a:off x="459406" y="5497379"/>
            <a:ext cx="11273188" cy="942343"/>
          </a:xfrm>
          <a:prstGeom prst="roundRect">
            <a:avLst>
              <a:gd name="adj" fmla="val 452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F0E2C0-608E-99C1-78CB-1F9497F71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2152172"/>
            <a:ext cx="5791201" cy="29107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803CDBF5-75EE-1A8B-DCDA-C849A5981051}"/>
              </a:ext>
            </a:extLst>
          </p:cNvPr>
          <p:cNvSpPr/>
          <p:nvPr userDrawn="1"/>
        </p:nvSpPr>
        <p:spPr>
          <a:xfrm>
            <a:off x="6400799" y="3095468"/>
            <a:ext cx="5791200" cy="3762532"/>
          </a:xfrm>
          <a:custGeom>
            <a:avLst/>
            <a:gdLst>
              <a:gd name="connsiteX0" fmla="*/ 3762532 w 5791200"/>
              <a:gd name="connsiteY0" fmla="*/ 0 h 3762532"/>
              <a:gd name="connsiteX1" fmla="*/ 5713542 w 5791200"/>
              <a:gd name="connsiteY1" fmla="*/ 544714 h 3762532"/>
              <a:gd name="connsiteX2" fmla="*/ 5791200 w 5791200"/>
              <a:gd name="connsiteY2" fmla="*/ 594500 h 3762532"/>
              <a:gd name="connsiteX3" fmla="*/ 5791200 w 5791200"/>
              <a:gd name="connsiteY3" fmla="*/ 3762532 h 3762532"/>
              <a:gd name="connsiteX4" fmla="*/ 0 w 5791200"/>
              <a:gd name="connsiteY4" fmla="*/ 3762532 h 3762532"/>
              <a:gd name="connsiteX5" fmla="*/ 3762532 w 5791200"/>
              <a:gd name="connsiteY5" fmla="*/ 0 h 376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3762532">
                <a:moveTo>
                  <a:pt x="3762532" y="0"/>
                </a:moveTo>
                <a:cubicBezTo>
                  <a:pt x="4476841" y="0"/>
                  <a:pt x="5144658" y="199053"/>
                  <a:pt x="5713542" y="544714"/>
                </a:cubicBezTo>
                <a:lnTo>
                  <a:pt x="5791200" y="594500"/>
                </a:lnTo>
                <a:lnTo>
                  <a:pt x="5791200" y="3762532"/>
                </a:lnTo>
                <a:lnTo>
                  <a:pt x="0" y="3762532"/>
                </a:lnTo>
                <a:cubicBezTo>
                  <a:pt x="0" y="1684543"/>
                  <a:pt x="1684543" y="0"/>
                  <a:pt x="3762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yellow and blue sign&#10;&#10;Description automatically generated">
            <a:extLst>
              <a:ext uri="{FF2B5EF4-FFF2-40B4-BE49-F238E27FC236}">
                <a16:creationId xmlns:a16="http://schemas.microsoft.com/office/drawing/2014/main" id="{AE064F57-603C-EE21-F769-4F47AB9ED1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7394"/>
            <a:ext cx="5210305" cy="2042311"/>
          </a:xfrm>
          <a:prstGeom prst="rect">
            <a:avLst/>
          </a:prstGeom>
        </p:spPr>
      </p:pic>
      <p:sp>
        <p:nvSpPr>
          <p:cNvPr id="18" name="Title 6">
            <a:extLst>
              <a:ext uri="{FF2B5EF4-FFF2-40B4-BE49-F238E27FC236}">
                <a16:creationId xmlns:a16="http://schemas.microsoft.com/office/drawing/2014/main" id="{F491E739-7B8C-5268-A571-5B541192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18152"/>
            <a:ext cx="9747178" cy="81278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person and child hugging&#10;&#10;AI-generated content may be incorrect.">
            <a:extLst>
              <a:ext uri="{FF2B5EF4-FFF2-40B4-BE49-F238E27FC236}">
                <a16:creationId xmlns:a16="http://schemas.microsoft.com/office/drawing/2014/main" id="{466AB46B-724E-6995-CB87-09DDE09D51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594" y="1258413"/>
            <a:ext cx="6035406" cy="559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4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50774D-B401-5BCD-5D2E-1A9AD761E5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1EF4AD-F1F0-6993-7BA3-9AFE00E0B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7999" y="-169848"/>
            <a:ext cx="7114000" cy="7197695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228271F-9167-BE1F-311F-006527B2B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10" y="5660393"/>
            <a:ext cx="4880021" cy="4291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162BA771-A255-8F3C-82C8-57A1C392B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10" y="4177361"/>
            <a:ext cx="5329918" cy="13255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709680-E889-CC21-36B6-5403471D870D}"/>
              </a:ext>
            </a:extLst>
          </p:cNvPr>
          <p:cNvSpPr/>
          <p:nvPr userDrawn="1"/>
        </p:nvSpPr>
        <p:spPr>
          <a:xfrm>
            <a:off x="11676290" y="3039893"/>
            <a:ext cx="515710" cy="7454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687425FA-4E9D-27A4-3401-D6F46C4C28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45" y="0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0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orange circle&#10;&#10;Description automatically generated">
            <a:extLst>
              <a:ext uri="{FF2B5EF4-FFF2-40B4-BE49-F238E27FC236}">
                <a16:creationId xmlns:a16="http://schemas.microsoft.com/office/drawing/2014/main" id="{C05E2336-C7A0-312B-D14B-955CF34CF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213579" cy="6870138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2D10A5-ABB3-7FE3-13E6-DAFCC942AB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7" y="3806285"/>
            <a:ext cx="7458830" cy="25837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" name="Picture 8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8AF7F685-0520-C7D6-0342-E8A82DFF14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29" y="135083"/>
            <a:ext cx="4379370" cy="171660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DAECB39-18F6-0AAD-F7A3-B0A1534E0B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65533" y="3090486"/>
            <a:ext cx="2210529" cy="495748"/>
          </a:xfrm>
        </p:spPr>
        <p:txBody>
          <a:bodyPr>
            <a:noAutofit/>
          </a:bodyPr>
          <a:lstStyle>
            <a:lvl1pPr marL="0" indent="0" algn="ctr">
              <a:buNone/>
              <a:defRPr sz="3800" b="1" i="0">
                <a:solidFill>
                  <a:schemeClr val="accent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4E3C1C85-C4E4-9535-E895-328D66E3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2012797"/>
            <a:ext cx="551263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52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19AB26C0-3D13-F8C5-B797-4250CACDC6DA}"/>
              </a:ext>
            </a:extLst>
          </p:cNvPr>
          <p:cNvSpPr/>
          <p:nvPr userDrawn="1"/>
        </p:nvSpPr>
        <p:spPr>
          <a:xfrm>
            <a:off x="6400799" y="3095468"/>
            <a:ext cx="5791200" cy="3762532"/>
          </a:xfrm>
          <a:custGeom>
            <a:avLst/>
            <a:gdLst>
              <a:gd name="connsiteX0" fmla="*/ 3762532 w 5791200"/>
              <a:gd name="connsiteY0" fmla="*/ 0 h 3762532"/>
              <a:gd name="connsiteX1" fmla="*/ 5713542 w 5791200"/>
              <a:gd name="connsiteY1" fmla="*/ 544714 h 3762532"/>
              <a:gd name="connsiteX2" fmla="*/ 5791200 w 5791200"/>
              <a:gd name="connsiteY2" fmla="*/ 594500 h 3762532"/>
              <a:gd name="connsiteX3" fmla="*/ 5791200 w 5791200"/>
              <a:gd name="connsiteY3" fmla="*/ 3762532 h 3762532"/>
              <a:gd name="connsiteX4" fmla="*/ 0 w 5791200"/>
              <a:gd name="connsiteY4" fmla="*/ 3762532 h 3762532"/>
              <a:gd name="connsiteX5" fmla="*/ 3762532 w 5791200"/>
              <a:gd name="connsiteY5" fmla="*/ 0 h 376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3762532">
                <a:moveTo>
                  <a:pt x="3762532" y="0"/>
                </a:moveTo>
                <a:cubicBezTo>
                  <a:pt x="4476841" y="0"/>
                  <a:pt x="5144658" y="199053"/>
                  <a:pt x="5713542" y="544714"/>
                </a:cubicBezTo>
                <a:lnTo>
                  <a:pt x="5791200" y="594500"/>
                </a:lnTo>
                <a:lnTo>
                  <a:pt x="5791200" y="3762532"/>
                </a:lnTo>
                <a:lnTo>
                  <a:pt x="0" y="3762532"/>
                </a:lnTo>
                <a:cubicBezTo>
                  <a:pt x="0" y="1684543"/>
                  <a:pt x="1684543" y="0"/>
                  <a:pt x="3762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D6581752-AB13-078D-43B8-05D7FBBF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585181"/>
            <a:ext cx="525780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E9F9CD2-047C-E5D6-3233-52E9AB2507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1" y="2398382"/>
            <a:ext cx="5412699" cy="23669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6" name="Picture 25" descr="A yellow and blue sign&#10;&#10;Description automatically generated">
            <a:extLst>
              <a:ext uri="{FF2B5EF4-FFF2-40B4-BE49-F238E27FC236}">
                <a16:creationId xmlns:a16="http://schemas.microsoft.com/office/drawing/2014/main" id="{07D9A233-98FA-EA11-0754-13F6A9337A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3FAE50-6F24-30EB-436C-AF4DD794AE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0477" y="1609570"/>
            <a:ext cx="4973201" cy="524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01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orange background&#10;&#10;Description automatically generated">
            <a:extLst>
              <a:ext uri="{FF2B5EF4-FFF2-40B4-BE49-F238E27FC236}">
                <a16:creationId xmlns:a16="http://schemas.microsoft.com/office/drawing/2014/main" id="{A9A09E64-37B0-2C3B-3E12-B7B6FFD252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2DE72DE-B296-9E1C-1B3F-43D5E1FC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8" y="2396154"/>
            <a:ext cx="6812751" cy="3629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E7294A03-54B8-BE74-C099-6D47E4C6C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669057"/>
            <a:ext cx="5512634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>
                <a:latin typeface="Prodigy Sans ExtraBold" pitchFamily="2" charset="77"/>
              </a:defRPr>
            </a:lvl1pPr>
          </a:lstStyle>
          <a:p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32364D"/>
                </a:solidFill>
                <a:effectLst/>
                <a:uLnTx/>
                <a:uFillTx/>
                <a:latin typeface="Prodigy Sans Black" pitchFamily="2" charset="77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pic>
        <p:nvPicPr>
          <p:cNvPr id="15" name="Picture 14" descr="A yellow and blue sign&#10;&#10;Description automatically generated">
            <a:extLst>
              <a:ext uri="{FF2B5EF4-FFF2-40B4-BE49-F238E27FC236}">
                <a16:creationId xmlns:a16="http://schemas.microsoft.com/office/drawing/2014/main" id="{C95A1E3A-CB62-B3DD-3C96-6AE181FC01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B644B6C-E38B-F0F9-0B25-ABB8ACBE4D31}"/>
              </a:ext>
            </a:extLst>
          </p:cNvPr>
          <p:cNvSpPr/>
          <p:nvPr userDrawn="1"/>
        </p:nvSpPr>
        <p:spPr>
          <a:xfrm>
            <a:off x="7872948" y="2192941"/>
            <a:ext cx="3547503" cy="35475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009C15E-5CCF-B3DB-2351-1BABC0A98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41434" y="3718818"/>
            <a:ext cx="2210529" cy="495748"/>
          </a:xfrm>
        </p:spPr>
        <p:txBody>
          <a:bodyPr>
            <a:noAutofit/>
          </a:bodyPr>
          <a:lstStyle>
            <a:lvl1pPr marL="0" indent="0" algn="ctr">
              <a:buNone/>
              <a:defRPr sz="3800" b="1" i="0">
                <a:solidFill>
                  <a:schemeClr val="tx2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02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50774D-B401-5BCD-5D2E-1A9AD761E5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8D7085-4BA4-53FB-D701-1523D2DA6C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5725" y="-191233"/>
            <a:ext cx="7156274" cy="7240466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9250E90-A133-E28A-0134-2DDD72A42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10" y="5660393"/>
            <a:ext cx="4880021" cy="4291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FBA4DCD0-A083-B807-D0F6-4EB4BFF3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10" y="4177361"/>
            <a:ext cx="5329918" cy="13255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A19280B8-94D7-4D6F-B8BE-DF041B4AB1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45" y="0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50774D-B401-5BCD-5D2E-1A9AD761E5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E59A85-A893-EBE6-2C44-7CE090A3B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308623"/>
            <a:ext cx="4880021" cy="4291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12ED22-1C25-7164-4D67-9B4EFB1C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429000"/>
            <a:ext cx="8061591" cy="1325563"/>
          </a:xfrm>
        </p:spPr>
        <p:txBody>
          <a:bodyPr>
            <a:noAutofit/>
          </a:bodyPr>
          <a:lstStyle>
            <a:lvl1pPr>
              <a:defRPr sz="66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97E8673E-B092-08A8-8ED2-31A6C769C0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28" y="0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12C68358-CF62-AD1D-BE07-845B962E22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5138AC3-C818-7ACE-37E8-07CB6C32A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7" y="3338360"/>
            <a:ext cx="4985453" cy="25837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893C71D-CE02-3468-0D7F-7BC28B4D54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8" y="2347150"/>
            <a:ext cx="3690938" cy="495748"/>
          </a:xfrm>
        </p:spPr>
        <p:txBody>
          <a:bodyPr>
            <a:noAutofit/>
          </a:bodyPr>
          <a:lstStyle>
            <a:lvl1pPr marL="0" indent="0">
              <a:buNone/>
              <a:defRPr sz="3800" b="1" i="0">
                <a:solidFill>
                  <a:schemeClr val="bg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pic>
        <p:nvPicPr>
          <p:cNvPr id="27" name="Picture 26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AE5E99FD-4EB3-364A-860D-BE972E6028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28" y="0"/>
            <a:ext cx="5683383" cy="222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68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yellow circle on a blue background&#10;&#10;Description automatically generated">
            <a:extLst>
              <a:ext uri="{FF2B5EF4-FFF2-40B4-BE49-F238E27FC236}">
                <a16:creationId xmlns:a16="http://schemas.microsoft.com/office/drawing/2014/main" id="{33BCEDF4-ECC4-6271-2E97-F637F92362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2D10A5-ABB3-7FE3-13E6-DAFCC942AB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7" y="3806285"/>
            <a:ext cx="7458830" cy="25837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" name="Picture 8" descr="A yellow and black sign with white text&#10;&#10;Description automatically generated">
            <a:extLst>
              <a:ext uri="{FF2B5EF4-FFF2-40B4-BE49-F238E27FC236}">
                <a16:creationId xmlns:a16="http://schemas.microsoft.com/office/drawing/2014/main" id="{8AF7F685-0520-C7D6-0342-E8A82DFF14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29" y="135083"/>
            <a:ext cx="4379370" cy="171660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DAECB39-18F6-0AAD-F7A3-B0A1534E0B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65533" y="3090486"/>
            <a:ext cx="2210529" cy="495748"/>
          </a:xfrm>
        </p:spPr>
        <p:txBody>
          <a:bodyPr>
            <a:noAutofit/>
          </a:bodyPr>
          <a:lstStyle>
            <a:lvl1pPr marL="0" indent="0" algn="ctr">
              <a:buNone/>
              <a:defRPr sz="3800" b="1" i="0">
                <a:solidFill>
                  <a:schemeClr val="accent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4E3C1C85-C4E4-9535-E895-328D66E3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2012797"/>
            <a:ext cx="551263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483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black background with a blue surface&#10;&#10;Description automatically generated">
            <a:extLst>
              <a:ext uri="{FF2B5EF4-FFF2-40B4-BE49-F238E27FC236}">
                <a16:creationId xmlns:a16="http://schemas.microsoft.com/office/drawing/2014/main" id="{109C1D10-0541-8EB9-A870-75638021F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F0E2C0-608E-99C1-78CB-1F9497F71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2359860"/>
            <a:ext cx="5275264" cy="213827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3" name="Picture 2" descr="A yellow and blue sign&#10;&#10;Description automatically generated">
            <a:extLst>
              <a:ext uri="{FF2B5EF4-FFF2-40B4-BE49-F238E27FC236}">
                <a16:creationId xmlns:a16="http://schemas.microsoft.com/office/drawing/2014/main" id="{D789BB2B-EFAC-2F6C-758E-7C9D0B7BB1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sp>
        <p:nvSpPr>
          <p:cNvPr id="42" name="Title 6">
            <a:extLst>
              <a:ext uri="{FF2B5EF4-FFF2-40B4-BE49-F238E27FC236}">
                <a16:creationId xmlns:a16="http://schemas.microsoft.com/office/drawing/2014/main" id="{6B7ABFC6-C85C-FADB-30C3-972471D8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585181"/>
            <a:ext cx="525780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CAD446A3-CC88-381C-9908-33D5A73ABB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7140" y="2359860"/>
            <a:ext cx="5275264" cy="213827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98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19AB26C0-3D13-F8C5-B797-4250CACDC6DA}"/>
              </a:ext>
            </a:extLst>
          </p:cNvPr>
          <p:cNvSpPr/>
          <p:nvPr userDrawn="1"/>
        </p:nvSpPr>
        <p:spPr>
          <a:xfrm>
            <a:off x="6400799" y="3095468"/>
            <a:ext cx="5791200" cy="3762532"/>
          </a:xfrm>
          <a:custGeom>
            <a:avLst/>
            <a:gdLst>
              <a:gd name="connsiteX0" fmla="*/ 3762532 w 5791200"/>
              <a:gd name="connsiteY0" fmla="*/ 0 h 3762532"/>
              <a:gd name="connsiteX1" fmla="*/ 5713542 w 5791200"/>
              <a:gd name="connsiteY1" fmla="*/ 544714 h 3762532"/>
              <a:gd name="connsiteX2" fmla="*/ 5791200 w 5791200"/>
              <a:gd name="connsiteY2" fmla="*/ 594500 h 3762532"/>
              <a:gd name="connsiteX3" fmla="*/ 5791200 w 5791200"/>
              <a:gd name="connsiteY3" fmla="*/ 3762532 h 3762532"/>
              <a:gd name="connsiteX4" fmla="*/ 0 w 5791200"/>
              <a:gd name="connsiteY4" fmla="*/ 3762532 h 3762532"/>
              <a:gd name="connsiteX5" fmla="*/ 3762532 w 5791200"/>
              <a:gd name="connsiteY5" fmla="*/ 0 h 376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0" h="3762532">
                <a:moveTo>
                  <a:pt x="3762532" y="0"/>
                </a:moveTo>
                <a:cubicBezTo>
                  <a:pt x="4476841" y="0"/>
                  <a:pt x="5144658" y="199053"/>
                  <a:pt x="5713542" y="544714"/>
                </a:cubicBezTo>
                <a:lnTo>
                  <a:pt x="5791200" y="594500"/>
                </a:lnTo>
                <a:lnTo>
                  <a:pt x="5791200" y="3762532"/>
                </a:lnTo>
                <a:lnTo>
                  <a:pt x="0" y="3762532"/>
                </a:lnTo>
                <a:cubicBezTo>
                  <a:pt x="0" y="1684543"/>
                  <a:pt x="1684543" y="0"/>
                  <a:pt x="37625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949E24-8BF4-200E-9567-729C639963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4053" y="1368711"/>
            <a:ext cx="5785731" cy="5489289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D6581752-AB13-078D-43B8-05D7FBBF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585181"/>
            <a:ext cx="525780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E9F9CD2-047C-E5D6-3233-52E9AB2507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1" y="2398382"/>
            <a:ext cx="5412699" cy="23669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26" name="Picture 25" descr="A yellow and blue sign&#10;&#10;Description automatically generated">
            <a:extLst>
              <a:ext uri="{FF2B5EF4-FFF2-40B4-BE49-F238E27FC236}">
                <a16:creationId xmlns:a16="http://schemas.microsoft.com/office/drawing/2014/main" id="{07D9A233-98FA-EA11-0754-13F6A9337A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2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ue surface&#10;&#10;Description automatically generated">
            <a:extLst>
              <a:ext uri="{FF2B5EF4-FFF2-40B4-BE49-F238E27FC236}">
                <a16:creationId xmlns:a16="http://schemas.microsoft.com/office/drawing/2014/main" id="{0544F10C-4CF2-5A1F-34D3-E36DC742A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2DE72DE-B296-9E1C-1B3F-43D5E1FC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8" y="2396154"/>
            <a:ext cx="6812751" cy="3629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E7294A03-54B8-BE74-C099-6D47E4C6C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669057"/>
            <a:ext cx="5512634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>
                <a:latin typeface="Prodigy Sans ExtraBold" pitchFamily="2" charset="77"/>
              </a:defRPr>
            </a:lvl1pPr>
          </a:lstStyle>
          <a:p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32364D"/>
                </a:solidFill>
                <a:effectLst/>
                <a:uLnTx/>
                <a:uFillTx/>
                <a:latin typeface="Prodigy Sans Black" pitchFamily="2" charset="77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pic>
        <p:nvPicPr>
          <p:cNvPr id="15" name="Picture 14" descr="A yellow and blue sign&#10;&#10;Description automatically generated">
            <a:extLst>
              <a:ext uri="{FF2B5EF4-FFF2-40B4-BE49-F238E27FC236}">
                <a16:creationId xmlns:a16="http://schemas.microsoft.com/office/drawing/2014/main" id="{C95A1E3A-CB62-B3DD-3C96-6AE181FC01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820" y="50905"/>
            <a:ext cx="4379370" cy="171660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B644B6C-E38B-F0F9-0B25-ABB8ACBE4D31}"/>
              </a:ext>
            </a:extLst>
          </p:cNvPr>
          <p:cNvSpPr/>
          <p:nvPr userDrawn="1"/>
        </p:nvSpPr>
        <p:spPr>
          <a:xfrm>
            <a:off x="7872948" y="2192941"/>
            <a:ext cx="3547503" cy="35475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009C15E-5CCF-B3DB-2351-1BABC0A98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41434" y="3718818"/>
            <a:ext cx="2210529" cy="495748"/>
          </a:xfrm>
        </p:spPr>
        <p:txBody>
          <a:bodyPr>
            <a:noAutofit/>
          </a:bodyPr>
          <a:lstStyle>
            <a:lvl1pPr marL="0" indent="0" algn="ctr">
              <a:buNone/>
              <a:defRPr sz="3800" b="1" i="0">
                <a:solidFill>
                  <a:schemeClr val="accent1"/>
                </a:solidFill>
                <a:latin typeface="Prodigy Sans" pitchFamily="2" charset="77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435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55569-F3EE-E1B9-D30C-41F36EE02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4673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486D7-D485-2D9E-1FA6-BD384643F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1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9" r:id="rId2"/>
    <p:sldLayoutId id="2147483662" r:id="rId3"/>
    <p:sldLayoutId id="2147483663" r:id="rId4"/>
    <p:sldLayoutId id="2147483681" r:id="rId5"/>
    <p:sldLayoutId id="2147483714" r:id="rId6"/>
    <p:sldLayoutId id="2147483669" r:id="rId7"/>
    <p:sldLayoutId id="2147483650" r:id="rId8"/>
    <p:sldLayoutId id="2147483715" r:id="rId9"/>
    <p:sldLayoutId id="2147483680" r:id="rId10"/>
    <p:sldLayoutId id="2147483678" r:id="rId11"/>
    <p:sldLayoutId id="2147483711" r:id="rId12"/>
    <p:sldLayoutId id="2147483651" r:id="rId13"/>
    <p:sldLayoutId id="2147483703" r:id="rId14"/>
    <p:sldLayoutId id="2147483701" r:id="rId15"/>
    <p:sldLayoutId id="2147483716" r:id="rId16"/>
    <p:sldLayoutId id="2147483718" r:id="rId17"/>
    <p:sldLayoutId id="2147483720" r:id="rId18"/>
    <p:sldLayoutId id="2147483727" r:id="rId19"/>
    <p:sldLayoutId id="2147483737" r:id="rId20"/>
    <p:sldLayoutId id="2147483739" r:id="rId21"/>
    <p:sldLayoutId id="214748374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 baseline="0">
          <a:solidFill>
            <a:schemeClr val="tx2"/>
          </a:solidFill>
          <a:latin typeface="Prodigy Sans Blac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2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7F63ADC-4918-2D93-4B8D-481CA30562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5 – 11 October 2026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D7A96C-D2F8-2084-0D16-A04600E5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09" y="4177361"/>
            <a:ext cx="5395233" cy="1325563"/>
          </a:xfrm>
        </p:spPr>
        <p:txBody>
          <a:bodyPr/>
          <a:lstStyle/>
          <a:p>
            <a:r>
              <a:rPr lang="en-GB" dirty="0"/>
              <a:t>Kinship Care Week</a:t>
            </a:r>
          </a:p>
        </p:txBody>
      </p:sp>
    </p:spTree>
    <p:extLst>
      <p:ext uri="{BB962C8B-B14F-4D97-AF65-F5344CB8AC3E}">
        <p14:creationId xmlns:p14="http://schemas.microsoft.com/office/powerpoint/2010/main" val="3229030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DF149-874E-FBC9-B516-5471D302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BDF436-4CFC-E64F-7001-EA5E079496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1229453"/>
            <a:ext cx="8355919" cy="175536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Kinship Care Week is a time to shine a light on the vital role of kinship carers and celebrate all kinship families - while highlighting the realities of stepping up to care for a child who has had a difficult start in life.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EBE7EB-C2E5-6556-4375-3B6D0C009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69810"/>
            <a:ext cx="10064976" cy="812788"/>
          </a:xfrm>
        </p:spPr>
        <p:txBody>
          <a:bodyPr>
            <a:normAutofit/>
          </a:bodyPr>
          <a:lstStyle/>
          <a:p>
            <a:r>
              <a:rPr lang="en-GB" dirty="0"/>
              <a:t>About Kinship Care Week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9B9CED-C5E0-2BFF-8EA7-774E8C92A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585" y="122955"/>
            <a:ext cx="3210373" cy="2715004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CA03D93-6BFB-B619-4748-05708ED5C582}"/>
              </a:ext>
            </a:extLst>
          </p:cNvPr>
          <p:cNvSpPr txBox="1">
            <a:spLocks/>
          </p:cNvSpPr>
          <p:nvPr/>
        </p:nvSpPr>
        <p:spPr>
          <a:xfrm>
            <a:off x="515937" y="2962419"/>
            <a:ext cx="11251520" cy="2415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dirty="0"/>
              <a:t>Your involvement, even in small ways, can make a big difference, particularly in helping kinship carers in your area feel valued. Local authorities and other professionals and partners have a really important role to play to: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to build awareness and understanding among professionals who may support them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to signpost support for kinship carers in your area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to listen to and amplify the voices of kinship carers and their children</a:t>
            </a:r>
          </a:p>
        </p:txBody>
      </p:sp>
    </p:spTree>
    <p:extLst>
      <p:ext uri="{BB962C8B-B14F-4D97-AF65-F5344CB8AC3E}">
        <p14:creationId xmlns:p14="http://schemas.microsoft.com/office/powerpoint/2010/main" val="381957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4924E-054F-37E5-46A1-57F924DFF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125FCD-C5AE-703F-030F-FE7F9ABB10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543" y="1156025"/>
            <a:ext cx="8534400" cy="160850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1. Raise awareness &amp; visibility of kinship families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Add KCW to your comms planner – post about in on social media and include in newsletter to raise awareness of kinship care and signpost available support. </a:t>
            </a:r>
            <a:endParaRPr lang="en-GB" sz="24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7B830C-2743-53E9-B99B-E224A294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269810"/>
            <a:ext cx="10156370" cy="812788"/>
          </a:xfrm>
        </p:spPr>
        <p:txBody>
          <a:bodyPr>
            <a:normAutofit/>
          </a:bodyPr>
          <a:lstStyle/>
          <a:p>
            <a:r>
              <a:rPr lang="en-GB" dirty="0"/>
              <a:t>What you can do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5FD29-68CF-1BC9-60FB-F33ADC19A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585" y="122955"/>
            <a:ext cx="3210373" cy="2715004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1E85DBB-E4C3-A838-1135-094C8B18EC9B}"/>
              </a:ext>
            </a:extLst>
          </p:cNvPr>
          <p:cNvSpPr txBox="1">
            <a:spLocks/>
          </p:cNvSpPr>
          <p:nvPr/>
        </p:nvSpPr>
        <p:spPr>
          <a:xfrm>
            <a:off x="515937" y="3131669"/>
            <a:ext cx="11251520" cy="209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GB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B8426D5-2977-DD88-082A-006C7F6B4549}"/>
              </a:ext>
            </a:extLst>
          </p:cNvPr>
          <p:cNvSpPr txBox="1">
            <a:spLocks/>
          </p:cNvSpPr>
          <p:nvPr/>
        </p:nvSpPr>
        <p:spPr>
          <a:xfrm>
            <a:off x="424543" y="2735968"/>
            <a:ext cx="11342914" cy="27150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dirty="0"/>
              <a:t>Encourage local leaders to publicly recognise kinship carers through statements or short videos.</a:t>
            </a:r>
          </a:p>
          <a:p>
            <a:pPr>
              <a:lnSpc>
                <a:spcPct val="120000"/>
              </a:lnSpc>
            </a:pPr>
            <a:r>
              <a:rPr lang="en-GB" dirty="0"/>
              <a:t>Promote Kinship support services by displaying posters from the Kinship digital toolkit in public spaces such as libraries and community centres. </a:t>
            </a:r>
          </a:p>
          <a:p>
            <a:pPr>
              <a:lnSpc>
                <a:spcPct val="120000"/>
              </a:lnSpc>
            </a:pPr>
            <a:r>
              <a:rPr lang="en-GB" dirty="0"/>
              <a:t>Share stories of kinship carers in your area (with permission).</a:t>
            </a:r>
          </a:p>
          <a:p>
            <a:pPr>
              <a:lnSpc>
                <a:spcPct val="120000"/>
              </a:lnSpc>
            </a:pPr>
            <a:r>
              <a:rPr lang="en-GB" dirty="0"/>
              <a:t>Follow and share content from Kinship’s social media channels during #KinshipCareWeek</a:t>
            </a:r>
          </a:p>
        </p:txBody>
      </p:sp>
    </p:spTree>
    <p:extLst>
      <p:ext uri="{BB962C8B-B14F-4D97-AF65-F5344CB8AC3E}">
        <p14:creationId xmlns:p14="http://schemas.microsoft.com/office/powerpoint/2010/main" val="392666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D20D3-12B8-5EFD-1710-52123247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447160-DB4D-226B-42A2-0A6ACC8129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543" y="1342367"/>
            <a:ext cx="8534400" cy="178930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2. </a:t>
            </a:r>
            <a:r>
              <a:rPr lang="en-GB" sz="3100" b="1" dirty="0"/>
              <a:t>Engage and inform staff and partners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Share Kinship Care Week communications internally.</a:t>
            </a:r>
          </a:p>
          <a:p>
            <a:pPr>
              <a:lnSpc>
                <a:spcPct val="120000"/>
              </a:lnSpc>
            </a:pPr>
            <a:r>
              <a:rPr lang="en-GB" sz="2400" dirty="0"/>
              <a:t>Highlight best practice and practical insights in supporting kinship families across your workforce. </a:t>
            </a:r>
            <a:endParaRPr lang="en-GB" sz="24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1F171E-DDA3-63DA-FB70-8BAB9F62C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269810"/>
            <a:ext cx="10156370" cy="812788"/>
          </a:xfrm>
        </p:spPr>
        <p:txBody>
          <a:bodyPr>
            <a:normAutofit/>
          </a:bodyPr>
          <a:lstStyle/>
          <a:p>
            <a:r>
              <a:rPr lang="en-GB" dirty="0"/>
              <a:t>What you can do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5B6B9C-C836-822E-3E52-5B2F60EC6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585" y="122955"/>
            <a:ext cx="3210373" cy="2715004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79647FB-BEF1-690C-68FD-16C738EFDD7D}"/>
              </a:ext>
            </a:extLst>
          </p:cNvPr>
          <p:cNvSpPr txBox="1">
            <a:spLocks/>
          </p:cNvSpPr>
          <p:nvPr/>
        </p:nvSpPr>
        <p:spPr>
          <a:xfrm>
            <a:off x="515937" y="3131669"/>
            <a:ext cx="11251520" cy="209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GB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8C711BA-91E8-0A8B-0934-1A04A7B918B3}"/>
              </a:ext>
            </a:extLst>
          </p:cNvPr>
          <p:cNvSpPr txBox="1">
            <a:spLocks/>
          </p:cNvSpPr>
          <p:nvPr/>
        </p:nvSpPr>
        <p:spPr>
          <a:xfrm>
            <a:off x="424543" y="3097729"/>
            <a:ext cx="11342914" cy="209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2000" dirty="0"/>
              <a:t>Encourage colleagues, including social workers and frontline staff, to join the Kinship Professionals Network to stay informed and share learning. 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Work with local community organisations and partners to improve awareness and ensure consistent signposting to support - and create links to your kinship local offer. </a:t>
            </a:r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1776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A64C3-D822-D877-8525-FB29277F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A5CA2C-CACD-4E1A-EB99-B5214E4F8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543" y="1342368"/>
            <a:ext cx="8534400" cy="1495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b="1" dirty="0"/>
              <a:t>3. Host an event with kinship carers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Host a Kinship Care Week tea party or similar local event to bring kinship carers and families together. </a:t>
            </a:r>
            <a:endParaRPr lang="en-GB" sz="20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A0FBFF-B093-A443-5987-0B850DBA5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269810"/>
            <a:ext cx="10156370" cy="812788"/>
          </a:xfrm>
        </p:spPr>
        <p:txBody>
          <a:bodyPr>
            <a:normAutofit/>
          </a:bodyPr>
          <a:lstStyle/>
          <a:p>
            <a:r>
              <a:rPr lang="en-GB" dirty="0"/>
              <a:t>What you can do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810B0-2F14-98E6-3A3C-A9026E777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585" y="122955"/>
            <a:ext cx="3210373" cy="2715004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CCBDD71-EFB7-A63F-6630-980ECA76952B}"/>
              </a:ext>
            </a:extLst>
          </p:cNvPr>
          <p:cNvSpPr txBox="1">
            <a:spLocks/>
          </p:cNvSpPr>
          <p:nvPr/>
        </p:nvSpPr>
        <p:spPr>
          <a:xfrm>
            <a:off x="515937" y="3131669"/>
            <a:ext cx="11251520" cy="209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GB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05A1CA0-5F92-0D39-1C6E-B677056DAC67}"/>
              </a:ext>
            </a:extLst>
          </p:cNvPr>
          <p:cNvSpPr txBox="1">
            <a:spLocks/>
          </p:cNvSpPr>
          <p:nvPr/>
        </p:nvSpPr>
        <p:spPr>
          <a:xfrm>
            <a:off x="424543" y="2754931"/>
            <a:ext cx="11342914" cy="2093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2000" dirty="0"/>
              <a:t>Organise listening sessions where kinship carers can share their experiences directly with decision-makers. 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Involve kinship carers in helping to develop or review your Kinship Local Offer. Kinship can help you to organise this.</a:t>
            </a:r>
            <a:endParaRPr lang="en-GB" dirty="0"/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059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inship 1">
      <a:dk1>
        <a:srgbClr val="32364D"/>
      </a:dk1>
      <a:lt1>
        <a:srgbClr val="FFFFFF"/>
      </a:lt1>
      <a:dk2>
        <a:srgbClr val="192143"/>
      </a:dk2>
      <a:lt2>
        <a:srgbClr val="E8E8E8"/>
      </a:lt2>
      <a:accent1>
        <a:srgbClr val="32364D"/>
      </a:accent1>
      <a:accent2>
        <a:srgbClr val="FBC92C"/>
      </a:accent2>
      <a:accent3>
        <a:srgbClr val="9DD9E2"/>
      </a:accent3>
      <a:accent4>
        <a:srgbClr val="F3794F"/>
      </a:accent4>
      <a:accent5>
        <a:srgbClr val="6B6EB0"/>
      </a:accent5>
      <a:accent6>
        <a:srgbClr val="FEFFFF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2EB3B95483374DA79B80E8AB78D731" ma:contentTypeVersion="36" ma:contentTypeDescription="Create a new document." ma:contentTypeScope="" ma:versionID="2a817239afcfdedcc090d11c9bf500f9">
  <xsd:schema xmlns:xsd="http://www.w3.org/2001/XMLSchema" xmlns:xs="http://www.w3.org/2001/XMLSchema" xmlns:p="http://schemas.microsoft.com/office/2006/metadata/properties" xmlns:ns2="ea687a02-483e-436b-a7fb-a882d6627bed" xmlns:ns3="0603111c-53c3-4fa4-9fc9-571bae8c77d8" targetNamespace="http://schemas.microsoft.com/office/2006/metadata/properties" ma:root="true" ma:fieldsID="9f740dd6e65ecc46008d0b1dcdd489f0" ns2:_="" ns3:_="">
    <xsd:import namespace="ea687a02-483e-436b-a7fb-a882d6627bed"/>
    <xsd:import namespace="0603111c-53c3-4fa4-9fc9-571bae8c77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Status" minOccurs="0"/>
                <xsd:element ref="ns2:_Flow_SignoffStatus" minOccurs="0"/>
                <xsd:element ref="ns2:MediaServiceBillingMetadata" minOccurs="0"/>
                <xsd:element ref="ns2:Colour_x0020_Code_x0020_Categories" minOccurs="0"/>
                <xsd:element ref="ns2:Year" minOccurs="0"/>
                <xsd:element ref="ns2:Yearrecorded" minOccurs="0"/>
                <xsd:element ref="ns2:Topicsfeatured" minOccurs="0"/>
                <xsd:element ref="ns2:Topicsreferenced" minOccurs="0"/>
                <xsd:element ref="ns2:LocationofKC" minOccurs="0"/>
                <xsd:element ref="ns2:Howmanychildren_x003f_" minOccurs="0"/>
                <xsd:element ref="ns2:CYPages" minOccurs="0"/>
                <xsd:element ref="ns2:RelationshiptoKCCYP" minOccurs="0"/>
                <xsd:element ref="ns2:Alphabet" minOccurs="0"/>
                <xsd:element ref="ns2:Category" minOccurs="0"/>
                <xsd:element ref="ns2:Incl_x002e_subject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687a02-483e-436b-a7fb-a882d6627b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a686f78-fedb-42a3-a6dc-ce4ea9408d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5" nillable="true" ma:displayName="Status" ma:default="Drafts/Work in progress" ma:format="Dropdown" ma:internalName="Status">
      <xsd:simpleType>
        <xsd:union memberTypes="dms:Text">
          <xsd:simpleType>
            <xsd:restriction base="dms:Choice">
              <xsd:enumeration value="Drafts/Work in progress"/>
              <xsd:enumeration value="Ongoing"/>
              <xsd:enumeration value="Completed"/>
            </xsd:restriction>
          </xsd:simpleType>
        </xsd:union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Colour_x0020_Code_x0020_Categories" ma:index="28" nillable="true" ma:displayName="Colour Code Categories" ma:default="Green - Current funder" ma:description="Colour Code Categories" ma:format="RadioButtons" ma:internalName="Colour_x0020_Code_x0020_Categories">
      <xsd:simpleType>
        <xsd:restriction base="dms:Choice">
          <xsd:enumeration value="Green - Current funder"/>
          <xsd:enumeration value="Orange - Previous funder"/>
          <xsd:enumeration value="Purple - Never funded"/>
          <xsd:enumeration value="Red - Closed"/>
          <xsd:enumeration value="Blue - Over income threshold"/>
        </xsd:restriction>
      </xsd:simpleType>
    </xsd:element>
    <xsd:element name="Year" ma:index="29" nillable="true" ma:displayName="Year supplied to FR" ma:description="Which year the document was supplied to FR team (not the individual case study!)" ma:format="Dropdown" ma:internalName="Year">
      <xsd:simpleType>
        <xsd:restriction base="dms:Choice">
          <xsd:enumeration value="Pre 2023"/>
          <xsd:enumeration value="2023"/>
          <xsd:enumeration value="2024"/>
          <xsd:enumeration value="2025"/>
          <xsd:enumeration value="2026"/>
        </xsd:restriction>
      </xsd:simpleType>
    </xsd:element>
    <xsd:element name="Yearrecorded" ma:index="30" nillable="true" ma:displayName="Year recorded/happened" ma:description="The year in which the case study was recorded or happened" ma:format="Dropdown" ma:internalName="Yearrecorded">
      <xsd:simpleType>
        <xsd:restriction base="dms:Choice">
          <xsd:enumeration value="Pre 2023"/>
          <xsd:enumeration value="2023"/>
          <xsd:enumeration value="2024"/>
          <xsd:enumeration value="2025"/>
          <xsd:enumeration value="2026"/>
          <xsd:enumeration value="Unknown"/>
        </xsd:restriction>
      </xsd:simpleType>
    </xsd:element>
    <xsd:element name="Topicsfeatured" ma:index="31" nillable="true" ma:displayName="Kinship Services" ma:description="Which areas of Kinships work are referenced in the case study" ma:format="Dropdown" ma:internalName="Topicsfeatured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vice"/>
                    <xsd:enumeration value="Peer Support"/>
                    <xsd:enumeration value="Someone Like Me"/>
                    <xsd:enumeration value="Campaigning"/>
                    <xsd:enumeration value="Grants Officer"/>
                    <xsd:enumeration value="Family Worker"/>
                    <xsd:enumeration value="Training &amp; Workshops"/>
                    <xsd:enumeration value="Research / Co-development"/>
                  </xsd:restriction>
                </xsd:simpleType>
              </xsd:element>
            </xsd:sequence>
          </xsd:extension>
        </xsd:complexContent>
      </xsd:complexType>
    </xsd:element>
    <xsd:element name="Topicsreferenced" ma:index="32" nillable="true" ma:displayName="Topics referenced" ma:description="Which topics and challenges are mentioned in the case study" ma:format="Dropdown" ma:internalName="Topicsreferenced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inancial"/>
                    <xsd:enumeration value="Legal"/>
                    <xsd:enumeration value="Physical health"/>
                    <xsd:enumeration value="Mental health"/>
                    <xsd:enumeration value="Isolation / loneliness"/>
                    <xsd:enumeration value="Living arrangements"/>
                    <xsd:enumeration value="Contact with parents"/>
                    <xsd:enumeration value="Abuse / neglect"/>
                    <xsd:enumeration value="CYP behaviour"/>
                    <xsd:enumeration value="SEND"/>
                    <xsd:enumeration value="School"/>
                    <xsd:enumeration value="Employment"/>
                    <xsd:enumeration value="Local Authority"/>
                    <xsd:enumeration value="Police / Prison"/>
                    <xsd:enumeration value="Bereavement"/>
                    <xsd:enumeration value="Minority groups (incl. LGBTQ+)"/>
                  </xsd:restriction>
                </xsd:simpleType>
              </xsd:element>
            </xsd:sequence>
          </xsd:extension>
        </xsd:complexContent>
      </xsd:complexType>
    </xsd:element>
    <xsd:element name="LocationofKC" ma:index="33" nillable="true" ma:displayName="Location of KC" ma:description="Where does the featured KC live?" ma:format="Dropdown" ma:internalName="LocationofKC">
      <xsd:simpleType>
        <xsd:restriction base="dms:Choice">
          <xsd:enumeration value="NE England"/>
          <xsd:enumeration value="NW England"/>
          <xsd:enumeration value="Yorkshire &amp; Humber"/>
          <xsd:enumeration value="Wales"/>
          <xsd:enumeration value="W Midlands"/>
          <xsd:enumeration value="E Midlands"/>
          <xsd:enumeration value="E England"/>
          <xsd:enumeration value="London"/>
          <xsd:enumeration value="SW England"/>
          <xsd:enumeration value="SE England"/>
        </xsd:restriction>
      </xsd:simpleType>
    </xsd:element>
    <xsd:element name="Howmanychildren_x003f_" ma:index="34" nillable="true" ma:displayName="How many children?" ma:description="How many children is the KC raising (incl. biological if known)" ma:format="Dropdown" ma:internalName="Howmanychildren_x003f_">
      <xsd:simpleType>
        <xsd:restriction base="dms:Choice">
          <xsd:enumeration value="1"/>
          <xsd:enumeration value="2"/>
          <xsd:enumeration value="3 or more"/>
        </xsd:restriction>
      </xsd:simpleType>
    </xsd:element>
    <xsd:element name="CYPages" ma:index="35" nillable="true" ma:displayName="CYP ages" ma:description="How old is/are the kinship child/children?" ma:format="Dropdown" ma:internalName="CYPages">
      <xsd:simpleType>
        <xsd:restriction base="dms:Choice">
          <xsd:enumeration value="Under 2"/>
          <xsd:enumeration value="2-5"/>
          <xsd:enumeration value="5-10"/>
          <xsd:enumeration value="10-15"/>
          <xsd:enumeration value="16-18"/>
          <xsd:enumeration value="18+"/>
          <xsd:enumeration value="Multiple / Various"/>
        </xsd:restriction>
      </xsd:simpleType>
    </xsd:element>
    <xsd:element name="RelationshiptoKCCYP" ma:index="36" nillable="true" ma:displayName="KC relationship to CYP" ma:description="How is the KC related (or not) to the CYP they care for?" ma:format="Dropdown" ma:internalName="RelationshiptoKCCYP">
      <xsd:simpleType>
        <xsd:restriction base="dms:Choice">
          <xsd:enumeration value="Grandparent"/>
          <xsd:enumeration value="Aunt / Uncle"/>
          <xsd:enumeration value="Sibling"/>
          <xsd:enumeration value="Not blood related"/>
        </xsd:restriction>
      </xsd:simpleType>
    </xsd:element>
    <xsd:element name="Alphabet" ma:index="37" nillable="true" ma:displayName="Alphabet" ma:description="A-E, F-J, K-O, P-T, U-Z, )-9" ma:format="Dropdown" ma:internalName="Alphabet">
      <xsd:simpleType>
        <xsd:restriction base="dms:Choice">
          <xsd:enumeration value="A-E"/>
          <xsd:enumeration value="F-J"/>
          <xsd:enumeration value="K-O"/>
          <xsd:enumeration value="P-T"/>
          <xsd:enumeration value="U-Z"/>
          <xsd:enumeration value="0-9"/>
        </xsd:restriction>
      </xsd:simpleType>
    </xsd:element>
    <xsd:element name="Category" ma:index="38" nillable="true" ma:displayName="Category" ma:description="History, Status &amp; exclusions" ma:format="Dropdown" ma:internalName="Category">
      <xsd:simpleType>
        <xsd:restriction base="dms:Choice">
          <xsd:enumeration value="Current funder"/>
          <xsd:enumeration value="Previous funder"/>
          <xsd:enumeration value="Never funded"/>
          <xsd:enumeration value="Closed / Winding down"/>
          <xsd:enumeration value="Kinship ineligible"/>
          <xsd:enumeration value="Misc"/>
        </xsd:restriction>
      </xsd:simpleType>
    </xsd:element>
    <xsd:element name="Incl_x002e_subjectimage" ma:index="39" nillable="true" ma:displayName="Incl. subject image" ma:description="Does this case study include an approved image of the subject?" ma:format="Dropdown" ma:internalName="Incl_x002e_subjectimage">
      <xsd:simpleType>
        <xsd:restriction base="dms:Choice">
          <xsd:enumeration value="Yes"/>
          <xsd:enumeration value="N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03111c-53c3-4fa4-9fc9-571bae8c77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20f1943-b53c-4c68-b36b-0f5e505f39e5}" ma:internalName="TaxCatchAll" ma:showField="CatchAllData" ma:web="0603111c-53c3-4fa4-9fc9-571bae8c77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ea687a02-483e-436b-a7fb-a882d6627bed">Drafts/Work in progress</Status>
    <lcf76f155ced4ddcb4097134ff3c332f xmlns="ea687a02-483e-436b-a7fb-a882d6627bed">
      <Terms xmlns="http://schemas.microsoft.com/office/infopath/2007/PartnerControls"/>
    </lcf76f155ced4ddcb4097134ff3c332f>
    <_Flow_SignoffStatus xmlns="ea687a02-483e-436b-a7fb-a882d6627bed" xsi:nil="true"/>
    <TaxCatchAll xmlns="0603111c-53c3-4fa4-9fc9-571bae8c77d8" xsi:nil="true"/>
    <Colour_x0020_Code_x0020_Categories xmlns="ea687a02-483e-436b-a7fb-a882d6627bed">Green - Current funder</Colour_x0020_Code_x0020_Categories>
    <CYPages xmlns="ea687a02-483e-436b-a7fb-a882d6627bed" xsi:nil="true"/>
    <Yearrecorded xmlns="ea687a02-483e-436b-a7fb-a882d6627bed" xsi:nil="true"/>
    <Topicsfeatured xmlns="ea687a02-483e-436b-a7fb-a882d6627bed" xsi:nil="true"/>
    <Howmanychildren_x003f_ xmlns="ea687a02-483e-436b-a7fb-a882d6627bed" xsi:nil="true"/>
    <RelationshiptoKCCYP xmlns="ea687a02-483e-436b-a7fb-a882d6627bed" xsi:nil="true"/>
    <Topicsreferenced xmlns="ea687a02-483e-436b-a7fb-a882d6627bed" xsi:nil="true"/>
    <Year xmlns="ea687a02-483e-436b-a7fb-a882d6627bed" xsi:nil="true"/>
    <LocationofKC xmlns="ea687a02-483e-436b-a7fb-a882d6627bed" xsi:nil="true"/>
    <Category xmlns="ea687a02-483e-436b-a7fb-a882d6627bed" xsi:nil="true"/>
    <Incl_x002e_subjectimage xmlns="ea687a02-483e-436b-a7fb-a882d6627bed" xsi:nil="true"/>
    <Alphabet xmlns="ea687a02-483e-436b-a7fb-a882d6627b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EC014B-D154-4DE5-B709-841C697241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687a02-483e-436b-a7fb-a882d6627bed"/>
    <ds:schemaRef ds:uri="0603111c-53c3-4fa4-9fc9-571bae8c77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DD976D-9920-42ED-B227-2E4B440EF667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0603111c-53c3-4fa4-9fc9-571bae8c77d8"/>
    <ds:schemaRef ds:uri="http://www.w3.org/XML/1998/namespace"/>
    <ds:schemaRef ds:uri="http://schemas.microsoft.com/office/infopath/2007/PartnerControls"/>
    <ds:schemaRef ds:uri="ea687a02-483e-436b-a7fb-a882d6627bed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8676654-4FE4-42A0-BFE6-0625779AB20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bf0f9d7-46bf-4e5d-acd0-1599979a633d}" enabled="0" method="" siteId="{0bf0f9d7-46bf-4e5d-acd0-1599979a633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</TotalTime>
  <Words>380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Kinship Care Week</vt:lpstr>
      <vt:lpstr>About Kinship Care Week</vt:lpstr>
      <vt:lpstr>What you can do</vt:lpstr>
      <vt:lpstr>What you can do</vt:lpstr>
      <vt:lpstr>What you can 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Gillian Scott</dc:creator>
  <cp:lastModifiedBy>Gemma Carroll</cp:lastModifiedBy>
  <cp:revision>44</cp:revision>
  <dcterms:created xsi:type="dcterms:W3CDTF">2024-09-05T14:00:28Z</dcterms:created>
  <dcterms:modified xsi:type="dcterms:W3CDTF">2026-07-13T10:53:07Z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0x010100062EB3B95483374DA79B80E8AB78D731</vt:lpwstr>
  </property>
  <property fmtid="{D5CDD505-2E9C-101B-9397-08002B2CF9AE}" pid="3" name="MediaServiceImageTags">
    <vt:lpwstr/>
  </property>
  <property fmtid="{D5CDD505-2E9C-101B-9397-08002B2CF9AE}" pid="4" name="MSIP_Label_e79206f5-52bd-47df-9bf0-d36fd053d8b9_Enabled">
    <vt:lpwstr>true</vt:lpwstr>
  </property>
  <property fmtid="{D5CDD505-2E9C-101B-9397-08002B2CF9AE}" pid="5" name="MSIP_Label_e79206f5-52bd-47df-9bf0-d36fd053d8b9_SetDate">
    <vt:lpwstr>2026-04-22T09:12:51Z</vt:lpwstr>
  </property>
  <property fmtid="{D5CDD505-2E9C-101B-9397-08002B2CF9AE}" pid="6" name="MSIP_Label_e79206f5-52bd-47df-9bf0-d36fd053d8b9_Method">
    <vt:lpwstr>Standard</vt:lpwstr>
  </property>
  <property fmtid="{D5CDD505-2E9C-101B-9397-08002B2CF9AE}" pid="7" name="MSIP_Label_e79206f5-52bd-47df-9bf0-d36fd053d8b9_Name">
    <vt:lpwstr>defa4170-0d19-0005-0004-bc88714345d2</vt:lpwstr>
  </property>
  <property fmtid="{D5CDD505-2E9C-101B-9397-08002B2CF9AE}" pid="8" name="MSIP_Label_e79206f5-52bd-47df-9bf0-d36fd053d8b9_SiteId">
    <vt:lpwstr>0bf0f9d7-46bf-4e5d-acd0-1599979a633d</vt:lpwstr>
  </property>
  <property fmtid="{D5CDD505-2E9C-101B-9397-08002B2CF9AE}" pid="9" name="MSIP_Label_e79206f5-52bd-47df-9bf0-d36fd053d8b9_ActionId">
    <vt:lpwstr>a8e7b80e-2f17-4d6d-bb51-5efe29907cb0</vt:lpwstr>
  </property>
  <property fmtid="{D5CDD505-2E9C-101B-9397-08002B2CF9AE}" pid="10" name="MSIP_Label_e79206f5-52bd-47df-9bf0-d36fd053d8b9_ContentBits">
    <vt:lpwstr>0</vt:lpwstr>
  </property>
  <property fmtid="{D5CDD505-2E9C-101B-9397-08002B2CF9AE}" pid="11" name="MSIP_Label_e79206f5-52bd-47df-9bf0-d36fd053d8b9_Tag">
    <vt:lpwstr>10, 3, 0, 2</vt:lpwstr>
  </property>
</Properties>
</file>